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4"/>
  </p:notesMasterIdLst>
  <p:sldIdLst>
    <p:sldId id="280" r:id="rId4"/>
    <p:sldId id="353" r:id="rId5"/>
    <p:sldId id="354" r:id="rId6"/>
    <p:sldId id="285" r:id="rId7"/>
    <p:sldId id="339" r:id="rId8"/>
    <p:sldId id="289" r:id="rId9"/>
    <p:sldId id="352" r:id="rId10"/>
    <p:sldId id="355" r:id="rId11"/>
    <p:sldId id="359" r:id="rId12"/>
    <p:sldId id="363" r:id="rId13"/>
    <p:sldId id="356" r:id="rId14"/>
    <p:sldId id="367" r:id="rId15"/>
    <p:sldId id="357" r:id="rId16"/>
    <p:sldId id="358" r:id="rId17"/>
    <p:sldId id="360" r:id="rId18"/>
    <p:sldId id="361" r:id="rId19"/>
    <p:sldId id="299" r:id="rId20"/>
    <p:sldId id="362" r:id="rId21"/>
    <p:sldId id="364" r:id="rId22"/>
    <p:sldId id="365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iana, Lia S. (HQ-DH000)" initials="LLS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FFFF"/>
    <a:srgbClr val="CCFFCC"/>
    <a:srgbClr val="FFFFC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BCA1A71-B28E-4F6E-945E-ED62424B0B14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25D5C30-B392-4A01-A909-9767D67A1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6587-93CB-4069-88C5-1ACAD0AB23F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7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CEA1F-3FBD-40A6-B2A8-52FE92E244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68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0139" indent="-284668" defTabSz="91568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675" indent="-227735" defTabSz="91568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4144" indent="-227735" defTabSz="91568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9615" indent="-227735" defTabSz="91568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5084" indent="-227735" algn="ctr" defTabSz="9156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0554" indent="-227735" algn="ctr" defTabSz="9156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6024" indent="-227735" algn="ctr" defTabSz="9156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71494" indent="-227735" algn="ctr" defTabSz="9156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57259B-56FE-4648-B087-CE25522D3379}" type="slidenum">
              <a:rPr lang="en-US" altLang="en-US" sz="1200">
                <a:latin typeface="Times New Roman" pitchFamily="18" charset="0"/>
              </a:rPr>
              <a:pPr/>
              <a:t>12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9F62-332D-4BA9-92E5-C045E28150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8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6823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2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3058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4362" y="838200"/>
            <a:ext cx="204343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981700" cy="5715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0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9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573088" y="405080"/>
            <a:ext cx="20939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HelveticaNeue LT 75 Bold"/>
                <a:cs typeface="HelveticaNeue LT 75 Bold"/>
              </a:rPr>
              <a:t>Jet Propulsion Laboratory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HelveticaNeue LT 55 Roman"/>
                <a:cs typeface="HelveticaNeue LT 55 Roman"/>
              </a:rPr>
              <a:t>California Institute of Technology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8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0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14400" y="6629400"/>
            <a:ext cx="7315200" cy="2286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5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4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21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3466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868" y="1946672"/>
            <a:ext cx="3866555" cy="4277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946672"/>
            <a:ext cx="3866555" cy="4277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70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71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4406900"/>
            <a:ext cx="7504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2906713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714955" y="169527"/>
            <a:ext cx="20939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HelveticaNeue LT 75 Bold"/>
                <a:cs typeface="HelveticaNeue LT 75 Bold"/>
              </a:rPr>
              <a:t>Jet Propulsion Laboratory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HelveticaNeue LT 55 Roman"/>
                <a:cs typeface="HelveticaNeue LT 55 Roman"/>
              </a:rPr>
              <a:t>California Institute of Technology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03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88401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7208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6025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81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067" y="178595"/>
            <a:ext cx="1960066" cy="60453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1867" y="178595"/>
            <a:ext cx="5773043" cy="60453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248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3058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9906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906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714955" y="169527"/>
            <a:ext cx="20939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HelveticaNeue LT 75 Bold"/>
                <a:cs typeface="HelveticaNeue LT 75 Bold"/>
              </a:rPr>
              <a:t>Jet Propulsion Laboratory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HelveticaNeue LT 55 Roman"/>
                <a:cs typeface="HelveticaNeue LT 55 Roman"/>
              </a:rPr>
              <a:t>California Institute of Technology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038"/>
            <a:ext cx="77724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36637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74837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025" y="1036637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025" y="1874837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3058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83058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990600" y="2895600"/>
            <a:ext cx="7924800" cy="35326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5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5035550" cy="5624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8288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132" y="990600"/>
            <a:ext cx="792306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ASA log w-out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" y="0"/>
            <a:ext cx="838201" cy="6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WFIRST - Wide-Field Infra-Red Survey Telescop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03787" y="3414281"/>
            <a:ext cx="6047506" cy="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1868" y="178594"/>
            <a:ext cx="7840266" cy="172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1868" y="1946672"/>
            <a:ext cx="7840266" cy="427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8531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50028" indent="-562521" algn="l" rtl="0" eaLnBrk="0" fontAlgn="base" hangingPunct="0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62541" indent="-562521" algn="l" rtl="0" eaLnBrk="0" fontAlgn="base" hangingPunct="0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75053" indent="-562521" algn="l" rtl="0" eaLnBrk="0" fontAlgn="base" hangingPunct="0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7564" indent="-562521" algn="l" rtl="0" eaLnBrk="0" fontAlgn="base" hangingPunct="0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00077" indent="-562521" algn="l" rtl="0" eaLnBrk="0" fontAlgn="base" hangingPunct="0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1517" indent="-562521" algn="l" rtl="0" fontAlgn="base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42959" indent="-562521" algn="l" rtl="0" fontAlgn="base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64399" indent="-562521" algn="l" rtl="0" fontAlgn="base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85840" indent="-562521" algn="l" rtl="0" fontAlgn="base">
        <a:spcBef>
          <a:spcPts val="2601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10" Type="http://schemas.openxmlformats.org/officeDocument/2006/relationships/image" Target="../media/image5.jpg"/><Relationship Id="rId4" Type="http://schemas.openxmlformats.org/officeDocument/2006/relationships/image" Target="../media/image67.jpg"/><Relationship Id="rId9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AFTA-WFIRST Coronagraph Instrument </a:t>
            </a:r>
            <a:br>
              <a:rPr lang="en-US" dirty="0" smtClean="0"/>
            </a:br>
            <a:r>
              <a:rPr lang="en-US" dirty="0" smtClean="0"/>
              <a:t>Status Report -- </a:t>
            </a:r>
            <a:r>
              <a:rPr lang="en-US" dirty="0" err="1" smtClean="0"/>
              <a:t>ExoPAG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Feng Zhao</a:t>
            </a:r>
          </a:p>
          <a:p>
            <a:r>
              <a:rPr lang="en-US" sz="1800" dirty="0" smtClean="0"/>
              <a:t>AFTA Coronagraph Instrument Manager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1/5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43" y="6372999"/>
            <a:ext cx="861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Copyright 2013 California Institute of Technology. Government sponsorship acknowledged</a:t>
            </a:r>
          </a:p>
        </p:txBody>
      </p:sp>
    </p:spTree>
    <p:extLst>
      <p:ext uri="{BB962C8B-B14F-4D97-AF65-F5344CB8AC3E}">
        <p14:creationId xmlns:p14="http://schemas.microsoft.com/office/powerpoint/2010/main" val="14019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762000"/>
          </a:xfrm>
        </p:spPr>
        <p:txBody>
          <a:bodyPr/>
          <a:lstStyle/>
          <a:p>
            <a:r>
              <a:rPr lang="en-US" dirty="0" smtClean="0"/>
              <a:t>Telescope Thermal Stability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STOP model results indicate very stable telescope </a:t>
            </a:r>
            <a:r>
              <a:rPr lang="en-US" dirty="0" err="1" smtClean="0"/>
              <a:t>wavefront</a:t>
            </a:r>
            <a:r>
              <a:rPr lang="en-US" dirty="0" smtClean="0"/>
              <a:t> during operation</a:t>
            </a:r>
          </a:p>
          <a:p>
            <a:pPr lvl="1"/>
            <a:r>
              <a:rPr lang="en-US" dirty="0" smtClean="0"/>
              <a:t>Dominant term is focus, ~2nm over 24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Other low-order WFE &lt;20pm over 24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1816"/>
            <a:ext cx="4267200" cy="30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49" y="3200400"/>
            <a:ext cx="3861551" cy="29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4" t="2021" r="42144" b="1901"/>
          <a:stretch/>
        </p:blipFill>
        <p:spPr bwMode="auto">
          <a:xfrm>
            <a:off x="4926068" y="1828800"/>
            <a:ext cx="1929373" cy="43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010400" y="4016520"/>
            <a:ext cx="2080202" cy="207881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3185" r="27563" b="2277"/>
          <a:stretch/>
        </p:blipFill>
        <p:spPr bwMode="auto">
          <a:xfrm>
            <a:off x="762003" y="1751873"/>
            <a:ext cx="2722770" cy="432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938" y="93334"/>
            <a:ext cx="6822510" cy="600349"/>
          </a:xfrm>
        </p:spPr>
        <p:txBody>
          <a:bodyPr>
            <a:normAutofit/>
          </a:bodyPr>
          <a:lstStyle/>
          <a:p>
            <a:r>
              <a:rPr lang="en-US" sz="2400" dirty="0"/>
              <a:t>Instrument Layout </a:t>
            </a:r>
            <a:r>
              <a:rPr lang="en-US" sz="2400" dirty="0" smtClean="0"/>
              <a:t>within the Allocated Envelope</a:t>
            </a:r>
            <a:endParaRPr lang="en-US" sz="2400" dirty="0"/>
          </a:p>
        </p:txBody>
      </p:sp>
      <p:cxnSp>
        <p:nvCxnSpPr>
          <p:cNvPr id="2049" name="Straight Arrow Connector 2048"/>
          <p:cNvCxnSpPr/>
          <p:nvPr/>
        </p:nvCxnSpPr>
        <p:spPr>
          <a:xfrm>
            <a:off x="2856474" y="2900263"/>
            <a:ext cx="140334" cy="8243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18409" y="3679922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DM1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2218858" y="3828770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DM2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309205" y="5590069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Fold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3623304" y="4066336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Pupil</a:t>
            </a:r>
          </a:p>
          <a:p>
            <a:r>
              <a:rPr lang="en-US" sz="1000" dirty="0" smtClean="0"/>
              <a:t>Mask</a:t>
            </a:r>
          </a:p>
          <a:p>
            <a:r>
              <a:rPr lang="en-US" sz="1000" dirty="0" smtClean="0"/>
              <a:t>Changer</a:t>
            </a:r>
            <a:endParaRPr 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2218858" y="2474084"/>
            <a:ext cx="7264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Lyot</a:t>
            </a:r>
            <a:endParaRPr lang="en-US" sz="1000" dirty="0" smtClean="0"/>
          </a:p>
          <a:p>
            <a:r>
              <a:rPr lang="en-US" sz="1000" dirty="0" smtClean="0"/>
              <a:t>Mask </a:t>
            </a:r>
            <a:endParaRPr lang="en-US" sz="1000" dirty="0" smtClean="0"/>
          </a:p>
          <a:p>
            <a:r>
              <a:rPr lang="en-US" sz="1000" dirty="0" smtClean="0"/>
              <a:t>Changer</a:t>
            </a:r>
            <a:endParaRPr lang="en-US" sz="800" dirty="0"/>
          </a:p>
        </p:txBody>
      </p:sp>
      <p:sp>
        <p:nvSpPr>
          <p:cNvPr id="3" name="Right Arrow 2"/>
          <p:cNvSpPr/>
          <p:nvPr/>
        </p:nvSpPr>
        <p:spPr>
          <a:xfrm>
            <a:off x="1125032" y="1806016"/>
            <a:ext cx="212272" cy="17457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375129"/>
            <a:ext cx="547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From OTA</a:t>
            </a:r>
            <a:endParaRPr lang="en-US" sz="1100" dirty="0"/>
          </a:p>
        </p:txBody>
      </p:sp>
      <p:sp>
        <p:nvSpPr>
          <p:cNvPr id="48" name="Freeform 47"/>
          <p:cNvSpPr/>
          <p:nvPr/>
        </p:nvSpPr>
        <p:spPr>
          <a:xfrm>
            <a:off x="4402164" y="1765996"/>
            <a:ext cx="2490923" cy="4329344"/>
          </a:xfrm>
          <a:custGeom>
            <a:avLst/>
            <a:gdLst>
              <a:gd name="connsiteX0" fmla="*/ 1328179 w 3029270"/>
              <a:gd name="connsiteY0" fmla="*/ 0 h 4791660"/>
              <a:gd name="connsiteX1" fmla="*/ 1323071 w 3029270"/>
              <a:gd name="connsiteY1" fmla="*/ 1471214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639790 w 3029270"/>
              <a:gd name="connsiteY8" fmla="*/ 5108 h 4791660"/>
              <a:gd name="connsiteX9" fmla="*/ 1328179 w 3029270"/>
              <a:gd name="connsiteY9" fmla="*/ 0 h 4791660"/>
              <a:gd name="connsiteX0" fmla="*/ 1328179 w 3029270"/>
              <a:gd name="connsiteY0" fmla="*/ 0 h 4791660"/>
              <a:gd name="connsiteX1" fmla="*/ 1254832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639790 w 3029270"/>
              <a:gd name="connsiteY8" fmla="*/ 5108 h 4791660"/>
              <a:gd name="connsiteX9" fmla="*/ 1328179 w 3029270"/>
              <a:gd name="connsiteY9" fmla="*/ 0 h 4791660"/>
              <a:gd name="connsiteX0" fmla="*/ 1328179 w 3029270"/>
              <a:gd name="connsiteY0" fmla="*/ 0 h 4791660"/>
              <a:gd name="connsiteX1" fmla="*/ 1254832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639790 w 3029270"/>
              <a:gd name="connsiteY8" fmla="*/ 5108 h 4791660"/>
              <a:gd name="connsiteX9" fmla="*/ 1328179 w 3029270"/>
              <a:gd name="connsiteY9" fmla="*/ 0 h 4791660"/>
              <a:gd name="connsiteX0" fmla="*/ 1328179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639790 w 3029270"/>
              <a:gd name="connsiteY8" fmla="*/ 5108 h 4791660"/>
              <a:gd name="connsiteX9" fmla="*/ 1328179 w 3029270"/>
              <a:gd name="connsiteY9" fmla="*/ 0 h 4791660"/>
              <a:gd name="connsiteX0" fmla="*/ 1328179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639790 w 3029270"/>
              <a:gd name="connsiteY8" fmla="*/ 5108 h 4791660"/>
              <a:gd name="connsiteX9" fmla="*/ 1328179 w 3029270"/>
              <a:gd name="connsiteY9" fmla="*/ 0 h 4791660"/>
              <a:gd name="connsiteX0" fmla="*/ 1328179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748972 w 3029270"/>
              <a:gd name="connsiteY8" fmla="*/ 5108 h 4791660"/>
              <a:gd name="connsiteX9" fmla="*/ 1328179 w 3029270"/>
              <a:gd name="connsiteY9" fmla="*/ 0 h 4791660"/>
              <a:gd name="connsiteX0" fmla="*/ 1273588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748972 w 3029270"/>
              <a:gd name="connsiteY8" fmla="*/ 5108 h 4791660"/>
              <a:gd name="connsiteX9" fmla="*/ 1273588 w 3029270"/>
              <a:gd name="connsiteY9" fmla="*/ 0 h 4791660"/>
              <a:gd name="connsiteX0" fmla="*/ 1273588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748972 w 3029270"/>
              <a:gd name="connsiteY8" fmla="*/ 5108 h 4791660"/>
              <a:gd name="connsiteX9" fmla="*/ 1273588 w 3029270"/>
              <a:gd name="connsiteY9" fmla="*/ 0 h 4791660"/>
              <a:gd name="connsiteX0" fmla="*/ 1273588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748972 w 3029270"/>
              <a:gd name="connsiteY8" fmla="*/ 5108 h 4791660"/>
              <a:gd name="connsiteX9" fmla="*/ 1273588 w 3029270"/>
              <a:gd name="connsiteY9" fmla="*/ 0 h 4791660"/>
              <a:gd name="connsiteX0" fmla="*/ 1273588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808367 w 3029270"/>
              <a:gd name="connsiteY7" fmla="*/ 1363938 h 4791660"/>
              <a:gd name="connsiteX8" fmla="*/ 1748972 w 3029270"/>
              <a:gd name="connsiteY8" fmla="*/ 5108 h 4791660"/>
              <a:gd name="connsiteX9" fmla="*/ 1273588 w 3029270"/>
              <a:gd name="connsiteY9" fmla="*/ 0 h 4791660"/>
              <a:gd name="connsiteX0" fmla="*/ 1273588 w 3029270"/>
              <a:gd name="connsiteY0" fmla="*/ 0 h 4791660"/>
              <a:gd name="connsiteX1" fmla="*/ 1186593 w 3029270"/>
              <a:gd name="connsiteY1" fmla="*/ 1484862 h 4791660"/>
              <a:gd name="connsiteX2" fmla="*/ 35759 w 3029270"/>
              <a:gd name="connsiteY2" fmla="*/ 2012702 h 4791660"/>
              <a:gd name="connsiteX3" fmla="*/ 0 w 3029270"/>
              <a:gd name="connsiteY3" fmla="*/ 4735468 h 4791660"/>
              <a:gd name="connsiteX4" fmla="*/ 3029270 w 3029270"/>
              <a:gd name="connsiteY4" fmla="*/ 4791660 h 4791660"/>
              <a:gd name="connsiteX5" fmla="*/ 2983294 w 3029270"/>
              <a:gd name="connsiteY5" fmla="*/ 1307745 h 4791660"/>
              <a:gd name="connsiteX6" fmla="*/ 2068894 w 3029270"/>
              <a:gd name="connsiteY6" fmla="*/ 1287312 h 4791660"/>
              <a:gd name="connsiteX7" fmla="*/ 1781071 w 3029270"/>
              <a:gd name="connsiteY7" fmla="*/ 1295699 h 4791660"/>
              <a:gd name="connsiteX8" fmla="*/ 1748972 w 3029270"/>
              <a:gd name="connsiteY8" fmla="*/ 5108 h 4791660"/>
              <a:gd name="connsiteX9" fmla="*/ 1273588 w 3029270"/>
              <a:gd name="connsiteY9" fmla="*/ 0 h 4791660"/>
              <a:gd name="connsiteX0" fmla="*/ 1273588 w 3001727"/>
              <a:gd name="connsiteY0" fmla="*/ 0 h 4738581"/>
              <a:gd name="connsiteX1" fmla="*/ 1186593 w 3001727"/>
              <a:gd name="connsiteY1" fmla="*/ 1484862 h 4738581"/>
              <a:gd name="connsiteX2" fmla="*/ 35759 w 3001727"/>
              <a:gd name="connsiteY2" fmla="*/ 2012702 h 4738581"/>
              <a:gd name="connsiteX3" fmla="*/ 0 w 3001727"/>
              <a:gd name="connsiteY3" fmla="*/ 4735468 h 4738581"/>
              <a:gd name="connsiteX4" fmla="*/ 3001727 w 3001727"/>
              <a:gd name="connsiteY4" fmla="*/ 4738581 h 4738581"/>
              <a:gd name="connsiteX5" fmla="*/ 2983294 w 3001727"/>
              <a:gd name="connsiteY5" fmla="*/ 1307745 h 4738581"/>
              <a:gd name="connsiteX6" fmla="*/ 2068894 w 3001727"/>
              <a:gd name="connsiteY6" fmla="*/ 1287312 h 4738581"/>
              <a:gd name="connsiteX7" fmla="*/ 1781071 w 3001727"/>
              <a:gd name="connsiteY7" fmla="*/ 1295699 h 4738581"/>
              <a:gd name="connsiteX8" fmla="*/ 1748972 w 3001727"/>
              <a:gd name="connsiteY8" fmla="*/ 5108 h 4738581"/>
              <a:gd name="connsiteX9" fmla="*/ 1273588 w 3001727"/>
              <a:gd name="connsiteY9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55750 w 2974183"/>
              <a:gd name="connsiteY5" fmla="*/ 1307745 h 4738581"/>
              <a:gd name="connsiteX6" fmla="*/ 2041350 w 2974183"/>
              <a:gd name="connsiteY6" fmla="*/ 1287312 h 4738581"/>
              <a:gd name="connsiteX7" fmla="*/ 1753527 w 2974183"/>
              <a:gd name="connsiteY7" fmla="*/ 1295699 h 4738581"/>
              <a:gd name="connsiteX8" fmla="*/ 1721428 w 2974183"/>
              <a:gd name="connsiteY8" fmla="*/ 5108 h 4738581"/>
              <a:gd name="connsiteX9" fmla="*/ 1246044 w 2974183"/>
              <a:gd name="connsiteY9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42756 h 4738581"/>
              <a:gd name="connsiteX6" fmla="*/ 2041350 w 2974183"/>
              <a:gd name="connsiteY6" fmla="*/ 1287312 h 4738581"/>
              <a:gd name="connsiteX7" fmla="*/ 1753527 w 2974183"/>
              <a:gd name="connsiteY7" fmla="*/ 1295699 h 4738581"/>
              <a:gd name="connsiteX8" fmla="*/ 1721428 w 2974183"/>
              <a:gd name="connsiteY8" fmla="*/ 5108 h 4738581"/>
              <a:gd name="connsiteX9" fmla="*/ 1246044 w 2974183"/>
              <a:gd name="connsiteY9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42756 h 4738581"/>
              <a:gd name="connsiteX6" fmla="*/ 2027578 w 2974183"/>
              <a:gd name="connsiteY6" fmla="*/ 1248318 h 4738581"/>
              <a:gd name="connsiteX7" fmla="*/ 1753527 w 2974183"/>
              <a:gd name="connsiteY7" fmla="*/ 1295699 h 4738581"/>
              <a:gd name="connsiteX8" fmla="*/ 1721428 w 2974183"/>
              <a:gd name="connsiteY8" fmla="*/ 5108 h 4738581"/>
              <a:gd name="connsiteX9" fmla="*/ 1246044 w 2974183"/>
              <a:gd name="connsiteY9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42756 h 4738581"/>
              <a:gd name="connsiteX6" fmla="*/ 1753527 w 2974183"/>
              <a:gd name="connsiteY6" fmla="*/ 1295699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42756 h 4738581"/>
              <a:gd name="connsiteX6" fmla="*/ 1767300 w 2974183"/>
              <a:gd name="connsiteY6" fmla="*/ 1230709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67300 w 2974183"/>
              <a:gd name="connsiteY6" fmla="*/ 1230709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808615 w 2974183"/>
              <a:gd name="connsiteY6" fmla="*/ 1243707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159049 w 2974183"/>
              <a:gd name="connsiteY1" fmla="*/ 1484862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021332 w 2974183"/>
              <a:gd name="connsiteY1" fmla="*/ 1406875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076420 w 2974183"/>
              <a:gd name="connsiteY1" fmla="*/ 1250900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076420 w 2974183"/>
              <a:gd name="connsiteY1" fmla="*/ 1250900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214136 w 2974183"/>
              <a:gd name="connsiteY1" fmla="*/ 1172913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214136 w 2974183"/>
              <a:gd name="connsiteY1" fmla="*/ 1172913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  <a:gd name="connsiteX0" fmla="*/ 1246044 w 2974183"/>
              <a:gd name="connsiteY0" fmla="*/ 0 h 4738581"/>
              <a:gd name="connsiteX1" fmla="*/ 1131506 w 2974183"/>
              <a:gd name="connsiteY1" fmla="*/ 1211907 h 4738581"/>
              <a:gd name="connsiteX2" fmla="*/ 8215 w 2974183"/>
              <a:gd name="connsiteY2" fmla="*/ 2012702 h 4738581"/>
              <a:gd name="connsiteX3" fmla="*/ 0 w 2974183"/>
              <a:gd name="connsiteY3" fmla="*/ 4735468 h 4738581"/>
              <a:gd name="connsiteX4" fmla="*/ 2974183 w 2974183"/>
              <a:gd name="connsiteY4" fmla="*/ 4738581 h 4738581"/>
              <a:gd name="connsiteX5" fmla="*/ 2969522 w 2974183"/>
              <a:gd name="connsiteY5" fmla="*/ 1203762 h 4738581"/>
              <a:gd name="connsiteX6" fmla="*/ 1794842 w 2974183"/>
              <a:gd name="connsiteY6" fmla="*/ 1217711 h 4738581"/>
              <a:gd name="connsiteX7" fmla="*/ 1721428 w 2974183"/>
              <a:gd name="connsiteY7" fmla="*/ 5108 h 4738581"/>
              <a:gd name="connsiteX8" fmla="*/ 1246044 w 2974183"/>
              <a:gd name="connsiteY8" fmla="*/ 0 h 473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183" h="4738581">
                <a:moveTo>
                  <a:pt x="1246044" y="0"/>
                </a:moveTo>
                <a:cubicBezTo>
                  <a:pt x="1162455" y="1486692"/>
                  <a:pt x="1118818" y="1219319"/>
                  <a:pt x="1131506" y="1211907"/>
                </a:cubicBezTo>
                <a:lnTo>
                  <a:pt x="8215" y="2012702"/>
                </a:lnTo>
                <a:cubicBezTo>
                  <a:pt x="5477" y="2920291"/>
                  <a:pt x="2738" y="3827879"/>
                  <a:pt x="0" y="4735468"/>
                </a:cubicBezTo>
                <a:lnTo>
                  <a:pt x="2974183" y="4738581"/>
                </a:lnTo>
                <a:cubicBezTo>
                  <a:pt x="2968039" y="3594969"/>
                  <a:pt x="2975666" y="2347374"/>
                  <a:pt x="2969522" y="1203762"/>
                </a:cubicBezTo>
                <a:lnTo>
                  <a:pt x="1794842" y="1217711"/>
                </a:lnTo>
                <a:lnTo>
                  <a:pt x="1721428" y="5108"/>
                </a:lnTo>
                <a:lnTo>
                  <a:pt x="1246044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402164" y="4412653"/>
            <a:ext cx="894662" cy="16683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/>
            <a:r>
              <a:rPr lang="en-US" sz="1400" dirty="0"/>
              <a:t>I</a:t>
            </a:r>
            <a:r>
              <a:rPr lang="en-US" sz="1400" dirty="0" smtClean="0"/>
              <a:t>nstrument </a:t>
            </a:r>
          </a:p>
          <a:p>
            <a:pPr algn="ctr"/>
            <a:r>
              <a:rPr lang="en-US" sz="1400" dirty="0" err="1" smtClean="0"/>
              <a:t>Elex</a:t>
            </a:r>
            <a:endParaRPr lang="en-US" sz="1400" dirty="0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7" t="13185" r="18439" b="2458"/>
          <a:stretch/>
        </p:blipFill>
        <p:spPr bwMode="auto">
          <a:xfrm>
            <a:off x="7078543" y="4005029"/>
            <a:ext cx="1960045" cy="177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1744643">
            <a:off x="8021805" y="5151595"/>
            <a:ext cx="199675" cy="190434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rot="19649656">
            <a:off x="7319089" y="5695130"/>
            <a:ext cx="199675" cy="190434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0800000">
            <a:off x="2656799" y="3326632"/>
            <a:ext cx="199675" cy="190434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125032" y="6168235"/>
            <a:ext cx="18020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(1) Main OMC Bench</a:t>
            </a:r>
            <a:endParaRPr lang="en-US" sz="11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288242" y="6170507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(2) </a:t>
            </a:r>
            <a:r>
              <a:rPr lang="en-US" sz="1100" b="1" dirty="0" smtClean="0"/>
              <a:t>Detector Bench</a:t>
            </a:r>
            <a:endParaRPr lang="en-US" sz="11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386715" y="4247587"/>
            <a:ext cx="315200" cy="179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80352" y="2924339"/>
            <a:ext cx="675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Occulting</a:t>
            </a:r>
          </a:p>
          <a:p>
            <a:r>
              <a:rPr lang="en-US" sz="1000" dirty="0" smtClean="0"/>
              <a:t>Mask</a:t>
            </a:r>
          </a:p>
          <a:p>
            <a:r>
              <a:rPr lang="en-US" sz="1000" dirty="0" smtClean="0"/>
              <a:t>Changer</a:t>
            </a:r>
            <a:endParaRPr lang="en-US" sz="8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229115" y="3421849"/>
            <a:ext cx="651237" cy="6055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8" idx="6"/>
          </p:cNvCxnSpPr>
          <p:nvPr/>
        </p:nvCxnSpPr>
        <p:spPr bwMode="auto">
          <a:xfrm flipH="1">
            <a:off x="5876139" y="2878542"/>
            <a:ext cx="29232" cy="32167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276355" y="2900263"/>
            <a:ext cx="0" cy="3180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303753" y="2858663"/>
            <a:ext cx="27955" cy="3236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25022" y="3619188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FSM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18222" y="3739994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TM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1642104" y="2900263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Fold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8355200" y="3317012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Flipper </a:t>
            </a:r>
          </a:p>
          <a:p>
            <a:r>
              <a:rPr lang="en-US" sz="1000" dirty="0" smtClean="0"/>
              <a:t>mirror</a:t>
            </a:r>
            <a:endParaRPr lang="en-US" sz="8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622462" y="3679922"/>
            <a:ext cx="168349" cy="7466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401978" y="476486"/>
            <a:ext cx="1549591" cy="22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 bwMode="auto">
          <a:xfrm>
            <a:off x="815779" y="1781299"/>
            <a:ext cx="3004457" cy="4310743"/>
          </a:xfrm>
          <a:custGeom>
            <a:avLst/>
            <a:gdLst>
              <a:gd name="connsiteX0" fmla="*/ 593767 w 3004457"/>
              <a:gd name="connsiteY0" fmla="*/ 11875 h 4310743"/>
              <a:gd name="connsiteX1" fmla="*/ 843148 w 3004457"/>
              <a:gd name="connsiteY1" fmla="*/ 0 h 4310743"/>
              <a:gd name="connsiteX2" fmla="*/ 1246909 w 3004457"/>
              <a:gd name="connsiteY2" fmla="*/ 1258784 h 4310743"/>
              <a:gd name="connsiteX3" fmla="*/ 3004457 w 3004457"/>
              <a:gd name="connsiteY3" fmla="*/ 1270659 h 4310743"/>
              <a:gd name="connsiteX4" fmla="*/ 2339439 w 3004457"/>
              <a:gd name="connsiteY4" fmla="*/ 4310743 h 4310743"/>
              <a:gd name="connsiteX5" fmla="*/ 0 w 3004457"/>
              <a:gd name="connsiteY5" fmla="*/ 4037610 h 4310743"/>
              <a:gd name="connsiteX6" fmla="*/ 593767 w 3004457"/>
              <a:gd name="connsiteY6" fmla="*/ 11875 h 431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457" h="4310743">
                <a:moveTo>
                  <a:pt x="593767" y="11875"/>
                </a:moveTo>
                <a:lnTo>
                  <a:pt x="843148" y="0"/>
                </a:lnTo>
                <a:lnTo>
                  <a:pt x="1246909" y="1258784"/>
                </a:lnTo>
                <a:lnTo>
                  <a:pt x="3004457" y="1270659"/>
                </a:lnTo>
                <a:lnTo>
                  <a:pt x="2339439" y="4310743"/>
                </a:lnTo>
                <a:lnTo>
                  <a:pt x="0" y="4037610"/>
                </a:lnTo>
                <a:lnTo>
                  <a:pt x="593767" y="11875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>
            <a:stCxn id="5" idx="5"/>
            <a:endCxn id="5" idx="2"/>
          </p:cNvCxnSpPr>
          <p:nvPr/>
        </p:nvCxnSpPr>
        <p:spPr bwMode="auto">
          <a:xfrm flipV="1">
            <a:off x="815779" y="3040083"/>
            <a:ext cx="1246909" cy="27788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716689" y="4247587"/>
            <a:ext cx="865409" cy="16814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7871402" y="4027391"/>
            <a:ext cx="919409" cy="12194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871402" y="5246812"/>
            <a:ext cx="0" cy="8485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916284" y="5528910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Imaging </a:t>
            </a:r>
          </a:p>
          <a:p>
            <a:r>
              <a:rPr lang="en-US" sz="1000" dirty="0" smtClean="0"/>
              <a:t>FPA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7087706" y="4620334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IFS</a:t>
            </a:r>
            <a:endParaRPr lang="en-US" sz="800" dirty="0"/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2582098" y="3040083"/>
            <a:ext cx="0" cy="12075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898818" y="6110015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(2)</a:t>
            </a:r>
            <a:endParaRPr lang="en-US" sz="11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427853" y="6110015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(1)</a:t>
            </a:r>
            <a:endParaRPr lang="en-US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608075" y="2243755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Enough space for PIAA bench</a:t>
            </a:r>
            <a:endParaRPr lang="en-US" sz="1100" b="1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>
            <a:off x="6681967" y="2505365"/>
            <a:ext cx="99834" cy="534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267789" y="950624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Allocated envelope</a:t>
            </a:r>
            <a:endParaRPr lang="en-US" dirty="0"/>
          </a:p>
        </p:txBody>
      </p:sp>
      <p:cxnSp>
        <p:nvCxnSpPr>
          <p:cNvPr id="2048" name="Straight Arrow Connector 2047"/>
          <p:cNvCxnSpPr/>
          <p:nvPr/>
        </p:nvCxnSpPr>
        <p:spPr bwMode="auto">
          <a:xfrm flipH="1">
            <a:off x="4114800" y="1319956"/>
            <a:ext cx="287364" cy="431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2" name="Straight Arrow Connector 2051"/>
          <p:cNvCxnSpPr/>
          <p:nvPr/>
        </p:nvCxnSpPr>
        <p:spPr bwMode="auto">
          <a:xfrm>
            <a:off x="4555537" y="1319956"/>
            <a:ext cx="741289" cy="9237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53" name="Slide Number Placeholder 20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75235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Functional Modularized Instrument</a:t>
            </a:r>
            <a:endParaRPr lang="en-US" altLang="en-US" dirty="0" smtClean="0"/>
          </a:p>
        </p:txBody>
      </p:sp>
      <p:cxnSp>
        <p:nvCxnSpPr>
          <p:cNvPr id="14340" name="Straight Connector 86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1362075" y="1289050"/>
            <a:ext cx="0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89"/>
          <p:cNvCxnSpPr>
            <a:cxnSpLocks noChangeShapeType="1"/>
            <a:stCxn id="14348" idx="2"/>
            <a:endCxn id="14355" idx="0"/>
          </p:cNvCxnSpPr>
          <p:nvPr/>
        </p:nvCxnSpPr>
        <p:spPr bwMode="auto">
          <a:xfrm>
            <a:off x="2549525" y="1289050"/>
            <a:ext cx="0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93"/>
          <p:cNvCxnSpPr>
            <a:cxnSpLocks noChangeShapeType="1"/>
            <a:stCxn id="17" idx="2"/>
            <a:endCxn id="24" idx="0"/>
          </p:cNvCxnSpPr>
          <p:nvPr/>
        </p:nvCxnSpPr>
        <p:spPr bwMode="auto">
          <a:xfrm>
            <a:off x="4924425" y="1289050"/>
            <a:ext cx="0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95"/>
          <p:cNvCxnSpPr>
            <a:cxnSpLocks noChangeShapeType="1"/>
            <a:endCxn id="25" idx="0"/>
          </p:cNvCxnSpPr>
          <p:nvPr/>
        </p:nvCxnSpPr>
        <p:spPr bwMode="auto">
          <a:xfrm flipH="1">
            <a:off x="7299325" y="1289050"/>
            <a:ext cx="1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7"/>
          <p:cNvCxnSpPr>
            <a:cxnSpLocks noChangeShapeType="1"/>
            <a:stCxn id="14353" idx="2"/>
            <a:endCxn id="26" idx="0"/>
          </p:cNvCxnSpPr>
          <p:nvPr/>
        </p:nvCxnSpPr>
        <p:spPr bwMode="auto">
          <a:xfrm flipH="1">
            <a:off x="8503722" y="1289050"/>
            <a:ext cx="2103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Connector 65"/>
          <p:cNvCxnSpPr>
            <a:cxnSpLocks noChangeShapeType="1"/>
            <a:stCxn id="37" idx="2"/>
          </p:cNvCxnSpPr>
          <p:nvPr/>
        </p:nvCxnSpPr>
        <p:spPr bwMode="auto">
          <a:xfrm>
            <a:off x="2520950" y="2697162"/>
            <a:ext cx="1588" cy="19510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904875" y="831850"/>
            <a:ext cx="914400" cy="45720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Tertiary Module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4348" name="Rounded Rectangle 14"/>
          <p:cNvSpPr>
            <a:spLocks noChangeArrowheads="1"/>
          </p:cNvSpPr>
          <p:nvPr/>
        </p:nvSpPr>
        <p:spPr bwMode="auto">
          <a:xfrm>
            <a:off x="2092325" y="83185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DM Module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79775" y="831850"/>
            <a:ext cx="914400" cy="45720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CoronagModule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467225" y="831850"/>
            <a:ext cx="914400" cy="45720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IFS Module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4351" name="Rounded Rectangle 17"/>
          <p:cNvSpPr>
            <a:spLocks noChangeArrowheads="1"/>
          </p:cNvSpPr>
          <p:nvPr/>
        </p:nvSpPr>
        <p:spPr bwMode="auto">
          <a:xfrm>
            <a:off x="5654675" y="831850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Imager Module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42125" y="831850"/>
            <a:ext cx="914400" cy="457200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Elex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Module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14353" name="Rounded Rectangle 19"/>
          <p:cNvSpPr>
            <a:spLocks noChangeArrowheads="1"/>
          </p:cNvSpPr>
          <p:nvPr/>
        </p:nvSpPr>
        <p:spPr bwMode="auto">
          <a:xfrm>
            <a:off x="8020050" y="831850"/>
            <a:ext cx="971550" cy="4572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PIAA (optional)</a:t>
            </a:r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04875" y="1404938"/>
            <a:ext cx="914400" cy="4572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sz="1100" dirty="0">
                <a:latin typeface="Arial" charset="0"/>
                <a:ea typeface="ＭＳ Ｐゴシック" pitchFamily="-112" charset="-128"/>
              </a:rPr>
            </a:br>
            <a:r>
              <a:rPr 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</p:txBody>
      </p:sp>
      <p:sp>
        <p:nvSpPr>
          <p:cNvPr id="14355" name="Rounded Rectangle 13"/>
          <p:cNvSpPr>
            <a:spLocks noChangeArrowheads="1"/>
          </p:cNvSpPr>
          <p:nvPr/>
        </p:nvSpPr>
        <p:spPr bwMode="auto">
          <a:xfrm>
            <a:off x="2092325" y="1404938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>
                <a:ea typeface="ＭＳ Ｐゴシック" pitchFamily="-112" charset="-128"/>
              </a:rPr>
              <a:t>Functional</a:t>
            </a:r>
            <a:br>
              <a:rPr lang="en-US" altLang="en-US" sz="1100">
                <a:ea typeface="ＭＳ Ｐゴシック" pitchFamily="-112" charset="-128"/>
              </a:rPr>
            </a:br>
            <a:r>
              <a:rPr lang="en-US" altLang="en-US" sz="1100">
                <a:ea typeface="ＭＳ Ｐゴシック" pitchFamily="-112" charset="-128"/>
              </a:rPr>
              <a:t>Testing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279775" y="1404938"/>
            <a:ext cx="914400" cy="4572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sz="1100" dirty="0">
                <a:latin typeface="Arial" charset="0"/>
                <a:ea typeface="ＭＳ Ｐゴシック" pitchFamily="-112" charset="-128"/>
              </a:rPr>
            </a:br>
            <a:r>
              <a:rPr 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467225" y="1404938"/>
            <a:ext cx="914400" cy="4572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sz="1100" dirty="0">
                <a:latin typeface="Arial" charset="0"/>
                <a:ea typeface="ＭＳ Ｐゴシック" pitchFamily="-112" charset="-128"/>
              </a:rPr>
            </a:br>
            <a:r>
              <a:rPr 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  <a:p>
            <a:pPr algn="ctr"/>
            <a:endParaRPr lang="en-US" sz="11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42125" y="1404938"/>
            <a:ext cx="914400" cy="4572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sz="1100" dirty="0">
                <a:latin typeface="Arial" charset="0"/>
                <a:ea typeface="ＭＳ Ｐゴシック" pitchFamily="-112" charset="-128"/>
              </a:rPr>
            </a:br>
            <a:r>
              <a:rPr 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  <a:p>
            <a:pPr algn="ctr"/>
            <a:endParaRPr lang="en-US" sz="1100" dirty="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046522" y="1404938"/>
            <a:ext cx="914400" cy="45720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sz="1100" dirty="0">
                <a:latin typeface="Arial" charset="0"/>
                <a:ea typeface="ＭＳ Ｐゴシック" pitchFamily="-112" charset="-128"/>
              </a:rPr>
            </a:br>
            <a:r>
              <a:rPr 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1606550" y="2306637"/>
            <a:ext cx="1828800" cy="390525"/>
          </a:xfrm>
          <a:prstGeom prst="roundRect">
            <a:avLst>
              <a:gd name="adj" fmla="val 16667"/>
            </a:avLst>
          </a:prstGeom>
          <a:solidFill>
            <a:srgbClr val="00279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rgbClr val="FFFF00"/>
                </a:solidFill>
                <a:latin typeface="+mj-lt"/>
                <a:ea typeface="ＭＳ Ｐゴシック" pitchFamily="-112" charset="-128"/>
              </a:rPr>
              <a:t>Coronagraph</a:t>
            </a:r>
            <a:r>
              <a:rPr lang="en-US" sz="1600" dirty="0" smtClean="0">
                <a:solidFill>
                  <a:srgbClr val="FFFF00"/>
                </a:solidFill>
                <a:latin typeface="+mj-lt"/>
                <a:ea typeface="ＭＳ Ｐゴシック" pitchFamily="-112" charset="-128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+mj-lt"/>
                <a:ea typeface="ＭＳ Ｐゴシック" pitchFamily="-112" charset="-128"/>
              </a:rPr>
              <a:t>Bench</a:t>
            </a:r>
          </a:p>
        </p:txBody>
      </p:sp>
      <p:sp>
        <p:nvSpPr>
          <p:cNvPr id="14371" name="Rounded Rectangle 41"/>
          <p:cNvSpPr>
            <a:spLocks noChangeArrowheads="1"/>
          </p:cNvSpPr>
          <p:nvPr/>
        </p:nvSpPr>
        <p:spPr bwMode="auto">
          <a:xfrm>
            <a:off x="1606550" y="2817812"/>
            <a:ext cx="1828800" cy="27463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>
                <a:ea typeface="ＭＳ Ｐゴシック" pitchFamily="-112" charset="-128"/>
              </a:rPr>
              <a:t>Functional Testing</a:t>
            </a:r>
          </a:p>
        </p:txBody>
      </p:sp>
      <p:sp>
        <p:nvSpPr>
          <p:cNvPr id="14372" name="Rounded Rectangle 42"/>
          <p:cNvSpPr>
            <a:spLocks noChangeArrowheads="1"/>
          </p:cNvSpPr>
          <p:nvPr/>
        </p:nvSpPr>
        <p:spPr bwMode="auto">
          <a:xfrm>
            <a:off x="1606550" y="4114800"/>
            <a:ext cx="1828800" cy="2746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1100">
                <a:latin typeface="Arial" charset="0"/>
                <a:ea typeface="ＭＳ Ｐゴシック" pitchFamily="-112" charset="-128"/>
              </a:rPr>
              <a:t>Functional Testing</a:t>
            </a:r>
          </a:p>
        </p:txBody>
      </p:sp>
      <p:cxnSp>
        <p:nvCxnSpPr>
          <p:cNvPr id="14378" name="Elbow Connector 54"/>
          <p:cNvCxnSpPr>
            <a:cxnSpLocks noChangeShapeType="1"/>
            <a:stCxn id="14383" idx="2"/>
            <a:endCxn id="37" idx="0"/>
          </p:cNvCxnSpPr>
          <p:nvPr/>
        </p:nvCxnSpPr>
        <p:spPr bwMode="auto">
          <a:xfrm rot="5400000">
            <a:off x="4090989" y="292100"/>
            <a:ext cx="444499" cy="35845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ounded Rectangle 48"/>
          <p:cNvSpPr/>
          <p:nvPr/>
        </p:nvSpPr>
        <p:spPr bwMode="auto">
          <a:xfrm>
            <a:off x="1606550" y="3657600"/>
            <a:ext cx="1828800" cy="274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 smtClean="0">
                <a:latin typeface="Arial"/>
                <a:ea typeface="ＭＳ Ｐゴシック" pitchFamily="-112" charset="-128"/>
              </a:rPr>
              <a:t>Environmental Testing</a:t>
            </a:r>
            <a:endParaRPr lang="en-US" sz="1200" dirty="0">
              <a:latin typeface="Arial"/>
              <a:ea typeface="ＭＳ Ｐゴシック" pitchFamily="-112" charset="-128"/>
            </a:endParaRPr>
          </a:p>
        </p:txBody>
      </p:sp>
      <p:sp>
        <p:nvSpPr>
          <p:cNvPr id="14383" name="Rounded Rectangle 15"/>
          <p:cNvSpPr>
            <a:spLocks noChangeArrowheads="1"/>
          </p:cNvSpPr>
          <p:nvPr/>
        </p:nvSpPr>
        <p:spPr bwMode="auto">
          <a:xfrm>
            <a:off x="5648325" y="1404938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1100" dirty="0">
                <a:latin typeface="Arial" charset="0"/>
                <a:ea typeface="ＭＳ Ｐゴシック" pitchFamily="-112" charset="-128"/>
              </a:rPr>
              <a:t>Functional</a:t>
            </a:r>
            <a:br>
              <a:rPr lang="en-US" altLang="en-US" sz="1100" dirty="0">
                <a:latin typeface="Arial" charset="0"/>
                <a:ea typeface="ＭＳ Ｐゴシック" pitchFamily="-112" charset="-128"/>
              </a:rPr>
            </a:br>
            <a:r>
              <a:rPr lang="en-US" altLang="en-US" sz="1100" dirty="0">
                <a:latin typeface="Arial" charset="0"/>
                <a:ea typeface="ＭＳ Ｐゴシック" pitchFamily="-112" charset="-128"/>
              </a:rPr>
              <a:t>Testing</a:t>
            </a:r>
          </a:p>
        </p:txBody>
      </p:sp>
      <p:sp>
        <p:nvSpPr>
          <p:cNvPr id="14384" name="Rounded Rectangle 41"/>
          <p:cNvSpPr>
            <a:spLocks noChangeArrowheads="1"/>
          </p:cNvSpPr>
          <p:nvPr/>
        </p:nvSpPr>
        <p:spPr bwMode="auto">
          <a:xfrm>
            <a:off x="1600200" y="3216275"/>
            <a:ext cx="1828800" cy="274637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100" dirty="0" smtClean="0">
                <a:ea typeface="ＭＳ Ｐゴシック" pitchFamily="-112" charset="-128"/>
              </a:rPr>
              <a:t>Performance Testing</a:t>
            </a:r>
            <a:endParaRPr lang="en-US" altLang="en-US" sz="1100" dirty="0">
              <a:ea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8952" y="6409208"/>
            <a:ext cx="3522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Modularized example (SIM ABC)</a:t>
            </a:r>
            <a:endParaRPr lang="en-US" sz="1600" dirty="0"/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4" y="4571568"/>
            <a:ext cx="2675889" cy="200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40203" y="2384873"/>
            <a:ext cx="4956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Modularized Instrument: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 interface (collimated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Flexible early EDU risk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Shorter flight I&amp;T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Ease of international participation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1084" y="4659868"/>
            <a:ext cx="1567032" cy="369332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Payload I&amp;T</a:t>
            </a:r>
            <a:endParaRPr lang="en-US" dirty="0"/>
          </a:p>
        </p:txBody>
      </p:sp>
      <p:cxnSp>
        <p:nvCxnSpPr>
          <p:cNvPr id="14356" name="Straight Connector 14355"/>
          <p:cNvCxnSpPr>
            <a:stCxn id="14351" idx="2"/>
            <a:endCxn id="14383" idx="0"/>
          </p:cNvCxnSpPr>
          <p:nvPr/>
        </p:nvCxnSpPr>
        <p:spPr bwMode="auto">
          <a:xfrm flipH="1">
            <a:off x="6105525" y="1289050"/>
            <a:ext cx="6350" cy="115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58" name="Straight Connector 14357"/>
          <p:cNvCxnSpPr>
            <a:stCxn id="16" idx="2"/>
            <a:endCxn id="23" idx="0"/>
          </p:cNvCxnSpPr>
          <p:nvPr/>
        </p:nvCxnSpPr>
        <p:spPr bwMode="auto">
          <a:xfrm>
            <a:off x="3736975" y="1289050"/>
            <a:ext cx="0" cy="115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0" name="Elbow Connector 14359"/>
          <p:cNvCxnSpPr>
            <a:stCxn id="21" idx="2"/>
            <a:endCxn id="37" idx="0"/>
          </p:cNvCxnSpPr>
          <p:nvPr/>
        </p:nvCxnSpPr>
        <p:spPr bwMode="auto">
          <a:xfrm rot="16200000" flipH="1">
            <a:off x="1719263" y="1504949"/>
            <a:ext cx="444499" cy="11588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2" name="Elbow Connector 14361"/>
          <p:cNvCxnSpPr>
            <a:stCxn id="14355" idx="2"/>
            <a:endCxn id="37" idx="0"/>
          </p:cNvCxnSpPr>
          <p:nvPr/>
        </p:nvCxnSpPr>
        <p:spPr bwMode="auto">
          <a:xfrm rot="5400000">
            <a:off x="2312989" y="2070100"/>
            <a:ext cx="444499" cy="285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64" name="Elbow Connector 14363"/>
          <p:cNvCxnSpPr>
            <a:stCxn id="23" idx="2"/>
            <a:endCxn id="37" idx="0"/>
          </p:cNvCxnSpPr>
          <p:nvPr/>
        </p:nvCxnSpPr>
        <p:spPr bwMode="auto">
          <a:xfrm rot="5400000">
            <a:off x="2906714" y="1476375"/>
            <a:ext cx="444499" cy="121602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>
            <a:stCxn id="24" idx="2"/>
            <a:endCxn id="37" idx="0"/>
          </p:cNvCxnSpPr>
          <p:nvPr/>
        </p:nvCxnSpPr>
        <p:spPr bwMode="auto">
          <a:xfrm rot="5400000">
            <a:off x="3500439" y="882650"/>
            <a:ext cx="444499" cy="24034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Elbow Connector 35"/>
          <p:cNvCxnSpPr>
            <a:stCxn id="25" idx="2"/>
            <a:endCxn id="37" idx="0"/>
          </p:cNvCxnSpPr>
          <p:nvPr/>
        </p:nvCxnSpPr>
        <p:spPr bwMode="auto">
          <a:xfrm rot="5400000">
            <a:off x="4687889" y="-304800"/>
            <a:ext cx="444499" cy="477837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Elbow Connector 38"/>
          <p:cNvCxnSpPr>
            <a:stCxn id="26" idx="2"/>
            <a:endCxn id="37" idx="0"/>
          </p:cNvCxnSpPr>
          <p:nvPr/>
        </p:nvCxnSpPr>
        <p:spPr bwMode="auto">
          <a:xfrm rot="5400000">
            <a:off x="5290087" y="-906999"/>
            <a:ext cx="444499" cy="598277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Optics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Fine Steering Mirror (FSM)</a:t>
            </a:r>
          </a:p>
          <a:p>
            <a:r>
              <a:rPr lang="en-US" sz="2000" dirty="0" smtClean="0"/>
              <a:t>To correct telescope line-of-sight (</a:t>
            </a:r>
            <a:r>
              <a:rPr lang="en-US" sz="2000" dirty="0" err="1" smtClean="0"/>
              <a:t>wavefront</a:t>
            </a:r>
            <a:r>
              <a:rPr lang="en-US" sz="2000" dirty="0" smtClean="0"/>
              <a:t> tip/tilt) error</a:t>
            </a:r>
          </a:p>
          <a:p>
            <a:r>
              <a:rPr lang="en-US" sz="2000" dirty="0" smtClean="0"/>
              <a:t>Low risk with rich flight heritage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Deformable Mirror (DM)</a:t>
            </a:r>
          </a:p>
          <a:p>
            <a:r>
              <a:rPr lang="en-US" sz="2000" dirty="0" smtClean="0"/>
              <a:t>To correct telescope &amp; instrument optical WFE (static and drift)</a:t>
            </a:r>
          </a:p>
          <a:p>
            <a:r>
              <a:rPr lang="en-US" sz="2000" dirty="0" smtClean="0"/>
              <a:t>Low risk with good heritage:</a:t>
            </a:r>
          </a:p>
          <a:p>
            <a:pPr lvl="1"/>
            <a:r>
              <a:rPr lang="en-US" sz="1600" dirty="0" smtClean="0"/>
              <a:t>Flight PMN actuators, driver electronics</a:t>
            </a:r>
          </a:p>
          <a:p>
            <a:pPr lvl="1"/>
            <a:r>
              <a:rPr lang="en-US" sz="1600" dirty="0" smtClean="0"/>
              <a:t>HCIT contrast demonstration to 10</a:t>
            </a:r>
            <a:r>
              <a:rPr lang="en-US" sz="1600" baseline="30000" dirty="0" smtClean="0"/>
              <a:t>-10</a:t>
            </a:r>
          </a:p>
          <a:p>
            <a:pPr lvl="1"/>
            <a:r>
              <a:rPr lang="en-US" sz="1600" dirty="0" smtClean="0"/>
              <a:t>Assembly passed random vibe test (2012)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7" name="Picture 2" descr="C:\Users\feng\AppData\Local\Microsoft\Windows\Temporary Internet Files\Content.Outlook\IPDNCNN7\IMG_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4" y="3253877"/>
            <a:ext cx="1676400" cy="21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1827" y="3411754"/>
            <a:ext cx="2200895" cy="18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70" y="3840637"/>
            <a:ext cx="1624222" cy="16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2514" y="6031522"/>
            <a:ext cx="453681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risk for flight implementation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93707"/>
            <a:ext cx="2215006" cy="15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Coronagraph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Reflective shaped pupil masks</a:t>
            </a:r>
          </a:p>
          <a:p>
            <a:r>
              <a:rPr lang="en-US" sz="2000" dirty="0" smtClean="0"/>
              <a:t>Black Si on Al mirror coating demonstrated at JPL/MDL and Caltech/KNI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u="sng" dirty="0" err="1"/>
              <a:t>Transmissive</a:t>
            </a:r>
            <a:r>
              <a:rPr lang="en-US" sz="2000" b="1" u="sng" dirty="0"/>
              <a:t> hybrid </a:t>
            </a:r>
            <a:r>
              <a:rPr lang="en-US" sz="2000" b="1" u="sng" dirty="0" err="1"/>
              <a:t>Lyot</a:t>
            </a:r>
            <a:r>
              <a:rPr lang="en-US" sz="2000" b="1" u="sng" dirty="0"/>
              <a:t> mask</a:t>
            </a:r>
          </a:p>
          <a:p>
            <a:r>
              <a:rPr lang="en-US" sz="2000" dirty="0" smtClean="0"/>
              <a:t>Profiled Ni</a:t>
            </a:r>
            <a:r>
              <a:rPr lang="en-US" sz="2000" dirty="0"/>
              <a:t> </a:t>
            </a:r>
            <a:r>
              <a:rPr lang="en-US" sz="2000" dirty="0" smtClean="0"/>
              <a:t>layer (amplitude)  over-coated with</a:t>
            </a:r>
            <a:r>
              <a:rPr lang="en-US" sz="2000" dirty="0"/>
              <a:t> </a:t>
            </a:r>
            <a:r>
              <a:rPr lang="en-US" sz="2000" dirty="0" smtClean="0"/>
              <a:t>profiled</a:t>
            </a:r>
            <a:r>
              <a:rPr lang="en-US" sz="2000" dirty="0"/>
              <a:t> </a:t>
            </a:r>
            <a:r>
              <a:rPr lang="en-US" sz="2000" dirty="0" smtClean="0"/>
              <a:t>MgF2</a:t>
            </a:r>
            <a:r>
              <a:rPr lang="en-US" sz="2000" dirty="0"/>
              <a:t> </a:t>
            </a:r>
            <a:r>
              <a:rPr lang="en-US" sz="2000" dirty="0" smtClean="0"/>
              <a:t>layer (phase) at JPL </a:t>
            </a:r>
            <a:r>
              <a:rPr lang="en-US" sz="2000" dirty="0" err="1" smtClean="0"/>
              <a:t>Trauger’s</a:t>
            </a:r>
            <a:r>
              <a:rPr lang="en-US" sz="2000" dirty="0" smtClean="0"/>
              <a:t> lab</a:t>
            </a:r>
          </a:p>
          <a:p>
            <a:r>
              <a:rPr lang="en-US" sz="2000" dirty="0" smtClean="0"/>
              <a:t>Linear mask fabricated and demonstrated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in HCIT for un-obscured pupil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0" y="2895600"/>
            <a:ext cx="395129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6" y="4728358"/>
            <a:ext cx="1417123" cy="106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06" y="4719452"/>
            <a:ext cx="1428997" cy="10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16" y="3359727"/>
            <a:ext cx="1763702" cy="125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87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16" y="4648201"/>
            <a:ext cx="178723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7193478" y="3810000"/>
            <a:ext cx="274122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10" y="6331527"/>
            <a:ext cx="747826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masks have credible plan for FY14 delivery to HCIT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73079" y="4611198"/>
            <a:ext cx="636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54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6300" y="6477000"/>
            <a:ext cx="533400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</a:t>
            </a:r>
            <a:fld id="{035724EA-4E6B-4951-9DFC-3085201F6B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76200"/>
            <a:ext cx="71628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System-Level </a:t>
            </a:r>
            <a:r>
              <a:rPr lang="en-US" sz="2800" b="1" dirty="0" err="1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Testbed</a:t>
            </a:r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Demonstration </a:t>
            </a:r>
            <a:endParaRPr lang="en-US" sz="2800" b="1" dirty="0" smtClean="0">
              <a:solidFill>
                <a:srgbClr val="790015"/>
              </a:solidFill>
              <a:latin typeface="Calibri" panose="020F0502020204030204" pitchFamily="34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Phase 1: Static </a:t>
            </a:r>
            <a:r>
              <a:rPr lang="en-US" sz="2800" b="1" dirty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Wavefront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838200"/>
            <a:ext cx="8227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Demonstrate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static wavefront performance in fully-assembled coronagraph vacuum testbed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with simulated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AFTA-WFIRST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telescope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pupil.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267200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Key Demonstration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Coronagraph masks/</a:t>
            </a:r>
            <a:r>
              <a:rPr lang="en-US" sz="1400" b="1" dirty="0" err="1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apodizers</a:t>
            </a: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 for </a:t>
            </a:r>
            <a:r>
              <a:rPr lang="en-US" sz="1400" b="1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AFTA-WFIRST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obscured pupil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Two-DM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Wavefront control algorithms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Static wavefront performance: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1e-8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2% </a:t>
            </a:r>
            <a:r>
              <a:rPr lang="en-US" sz="12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10% BW (in 500-600 nm window)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3239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</a:rPr>
              <a:t>Simulated light from star</a:t>
            </a:r>
            <a:endParaRPr lang="en-US" sz="1100" b="1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21440" y="3489011"/>
            <a:ext cx="213360" cy="1480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49404"/>
            <a:ext cx="6627668" cy="20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71008"/>
            <a:ext cx="2710601" cy="20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533400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  </a:t>
            </a:r>
            <a:fld id="{035724EA-4E6B-4951-9DFC-3085201F6B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76200"/>
            <a:ext cx="70866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System-Level </a:t>
            </a:r>
            <a:r>
              <a:rPr lang="en-US" sz="2800" b="1" dirty="0" err="1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Testbed</a:t>
            </a:r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Demonstration</a:t>
            </a:r>
            <a:endParaRPr lang="en-US" sz="2800" b="1" dirty="0" smtClean="0">
              <a:solidFill>
                <a:srgbClr val="790015"/>
              </a:solidFill>
              <a:latin typeface="Calibri" panose="020F0502020204030204" pitchFamily="34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2800" b="1" dirty="0" smtClean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Phase 2: Dynamic </a:t>
            </a:r>
            <a:r>
              <a:rPr lang="en-US" sz="2800" b="1" dirty="0">
                <a:solidFill>
                  <a:srgbClr val="790015"/>
                </a:solidFill>
                <a:latin typeface="Calibri" panose="020F0502020204030204" pitchFamily="34" charset="0"/>
                <a:ea typeface="ＭＳ Ｐゴシック" pitchFamily="-107" charset="-128"/>
                <a:cs typeface="ＭＳ Ｐゴシック" pitchFamily="-107" charset="-128"/>
              </a:rPr>
              <a:t>Wavefront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304" y="838200"/>
            <a:ext cx="8011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Possible Path to Closing Gap</a:t>
            </a:r>
          </a:p>
          <a:p>
            <a:pPr algn="ctr"/>
            <a:endParaRPr lang="en-US" sz="800" b="1" u="sng" dirty="0" smtClean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Demonstrate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dynamic wavefront performance in fully-assembled coronagraph vacuum testbed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with simulated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AFTA-WFIRST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telescope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pupil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in a dynamic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env’t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/>
          <a:stretch/>
        </p:blipFill>
        <p:spPr bwMode="auto">
          <a:xfrm>
            <a:off x="980304" y="1905000"/>
            <a:ext cx="80940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4114800"/>
            <a:ext cx="3048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Key Demonstration Objectives (TRL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Dynamic OTA simulator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DM/FSM integrated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LOWFS/C and algorithms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Dynamic wavefront performance: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1e-8 raw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1e-9 detection contrast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2% </a:t>
            </a: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10% </a:t>
            </a:r>
            <a:r>
              <a:rPr lang="en-US" sz="11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BW </a:t>
            </a: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(central wavelength of 550 nm)</a:t>
            </a:r>
            <a:endParaRPr lang="en-US" sz="1100" dirty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IFS </a:t>
            </a:r>
            <a:r>
              <a:rPr lang="en-US" sz="11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(</a:t>
            </a: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R~70 </a:t>
            </a:r>
            <a:r>
              <a:rPr lang="en-US" sz="11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TBD</a:t>
            </a:r>
            <a:r>
              <a:rPr lang="en-US" sz="11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) separately</a:t>
            </a:r>
            <a:endParaRPr lang="en-US" sz="1100" dirty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Planet simulation and extraction</a:t>
            </a:r>
            <a:endParaRPr lang="en-US" sz="1200" b="1" dirty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Content Placeholder 3" descr="outputpupilinBS2plane-vs-entrancepupil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0" r="4629"/>
          <a:stretch/>
        </p:blipFill>
        <p:spPr>
          <a:xfrm>
            <a:off x="2895600" y="2954216"/>
            <a:ext cx="822485" cy="94465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97" y="5382175"/>
            <a:ext cx="2347913" cy="4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26794" y="5305698"/>
            <a:ext cx="1164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Post-processing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162800" cy="762000"/>
          </a:xfrm>
        </p:spPr>
        <p:txBody>
          <a:bodyPr/>
          <a:lstStyle/>
          <a:p>
            <a:r>
              <a:rPr lang="en-US" dirty="0" smtClean="0"/>
              <a:t>Org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54833"/>
            <a:ext cx="6629400" cy="57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003" y="38862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Negotiation with instrument scientist underway</a:t>
            </a:r>
            <a:endParaRPr lang="en-US" sz="14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1984663" y="4267200"/>
            <a:ext cx="171203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1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Maturation:</a:t>
            </a:r>
          </a:p>
          <a:p>
            <a:pPr lvl="1"/>
            <a:r>
              <a:rPr lang="en-US" dirty="0" smtClean="0"/>
              <a:t>Submit technology maturation plan to HQ with milestones FY14-FY16 (TRL-5 demonstration by 10/2016)</a:t>
            </a:r>
          </a:p>
          <a:p>
            <a:r>
              <a:rPr lang="en-US" dirty="0" smtClean="0"/>
              <a:t>AFTA-WFIRST DRM:</a:t>
            </a:r>
          </a:p>
          <a:p>
            <a:pPr lvl="1"/>
            <a:r>
              <a:rPr lang="en-US" dirty="0" smtClean="0"/>
              <a:t>SDT interim report 4/2014</a:t>
            </a:r>
          </a:p>
          <a:p>
            <a:pPr lvl="1"/>
            <a:r>
              <a:rPr lang="en-US" dirty="0" smtClean="0"/>
              <a:t>SDT final report 1/2015</a:t>
            </a:r>
          </a:p>
          <a:p>
            <a:pPr lvl="1"/>
            <a:r>
              <a:rPr lang="en-US" dirty="0" smtClean="0"/>
              <a:t>CATE 2/2015</a:t>
            </a:r>
          </a:p>
          <a:p>
            <a:r>
              <a:rPr lang="en-US" dirty="0" smtClean="0"/>
              <a:t>Wider community participation</a:t>
            </a:r>
          </a:p>
          <a:p>
            <a:pPr lvl="1"/>
            <a:r>
              <a:rPr lang="en-US" dirty="0" smtClean="0"/>
              <a:t>ACIST</a:t>
            </a:r>
          </a:p>
          <a:p>
            <a:pPr lvl="1"/>
            <a:r>
              <a:rPr lang="en-US" dirty="0" smtClean="0"/>
              <a:t>International partnership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Exciting coronagraph technology maturation for a generic telescope (such as AFTA)</a:t>
            </a:r>
          </a:p>
          <a:p>
            <a:pPr lvl="1"/>
            <a:r>
              <a:rPr lang="en-US" dirty="0"/>
              <a:t>Benefit future </a:t>
            </a:r>
            <a:r>
              <a:rPr lang="en-US" dirty="0" err="1"/>
              <a:t>exo</a:t>
            </a:r>
            <a:r>
              <a:rPr lang="en-US" dirty="0"/>
              <a:t>-Earth imaging missions using a generic telescope (such as ATLAST)</a:t>
            </a:r>
          </a:p>
          <a:p>
            <a:r>
              <a:rPr lang="en-US" dirty="0" smtClean="0"/>
              <a:t>AFTA-WFIRST Occulting Mask Coronagraph offers balanced science returns and engineering risks</a:t>
            </a:r>
          </a:p>
          <a:p>
            <a:r>
              <a:rPr lang="en-US" dirty="0" smtClean="0"/>
              <a:t>Strong interest from community and international partners, modularized instrument design offers simple interface and flexible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Newly selected architecture description</a:t>
            </a:r>
          </a:p>
          <a:p>
            <a:r>
              <a:rPr lang="en-US" dirty="0" smtClean="0"/>
              <a:t>Status and next steps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Contributions from team members from JPL, GSFC, Princeton, </a:t>
            </a:r>
            <a:r>
              <a:rPr lang="en-US" dirty="0" err="1" smtClean="0"/>
              <a:t>Univ</a:t>
            </a:r>
            <a:r>
              <a:rPr lang="en-US" dirty="0" smtClean="0"/>
              <a:t> of Arizona, Ames, LLNL, </a:t>
            </a:r>
            <a:r>
              <a:rPr lang="en-US" dirty="0" err="1" smtClean="0"/>
              <a:t>STScI</a:t>
            </a:r>
            <a:r>
              <a:rPr lang="en-US" dirty="0" smtClean="0"/>
              <a:t>, Caltech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5" descr="NASA-Goddard-Space-Flight-Cen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65" y="3536968"/>
            <a:ext cx="998010" cy="998010"/>
          </a:xfrm>
          <a:prstGeom prst="rect">
            <a:avLst/>
          </a:prstGeom>
        </p:spPr>
      </p:pic>
      <p:pic>
        <p:nvPicPr>
          <p:cNvPr id="7" name="Picture 6" descr="princeton-universit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62" y="3653102"/>
            <a:ext cx="2041466" cy="572745"/>
          </a:xfrm>
          <a:prstGeom prst="rect">
            <a:avLst/>
          </a:prstGeom>
        </p:spPr>
      </p:pic>
      <p:pic>
        <p:nvPicPr>
          <p:cNvPr id="8" name="Picture 7" descr="ar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4534978"/>
            <a:ext cx="828989" cy="1062613"/>
          </a:xfrm>
          <a:prstGeom prst="rect">
            <a:avLst/>
          </a:prstGeom>
        </p:spPr>
      </p:pic>
      <p:pic>
        <p:nvPicPr>
          <p:cNvPr id="9" name="Picture 8" descr="NExSci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20" y="4725919"/>
            <a:ext cx="1381404" cy="859134"/>
          </a:xfrm>
          <a:prstGeom prst="rect">
            <a:avLst/>
          </a:prstGeom>
        </p:spPr>
      </p:pic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65" y="3537706"/>
            <a:ext cx="1371600" cy="854835"/>
          </a:xfrm>
          <a:prstGeom prst="rect">
            <a:avLst/>
          </a:prstGeom>
        </p:spPr>
      </p:pic>
      <p:pic>
        <p:nvPicPr>
          <p:cNvPr id="11" name="Picture 10" descr="Logo_LLN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65" y="4759287"/>
            <a:ext cx="2215662" cy="808321"/>
          </a:xfrm>
          <a:prstGeom prst="rect">
            <a:avLst/>
          </a:prstGeom>
        </p:spPr>
      </p:pic>
      <p:pic>
        <p:nvPicPr>
          <p:cNvPr id="12" name="Picture 11" descr="University_of_Arizona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21" y="3494763"/>
            <a:ext cx="1009488" cy="932767"/>
          </a:xfrm>
          <a:prstGeom prst="rect">
            <a:avLst/>
          </a:prstGeom>
        </p:spPr>
      </p:pic>
      <p:pic>
        <p:nvPicPr>
          <p:cNvPr id="13" name="Picture 12" descr="stsci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65" y="4759287"/>
            <a:ext cx="1401745" cy="736815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0622" y="3551611"/>
            <a:ext cx="775726" cy="77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8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0"/>
            <a:ext cx="9144000" cy="680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1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AFTA Coronagraph Instrument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4680448" y="4114800"/>
            <a:ext cx="4463552" cy="2438400"/>
          </a:xfrm>
          <a:ln w="38100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AFTA Coronagraph Instrument will:</a:t>
            </a:r>
          </a:p>
          <a:p>
            <a:r>
              <a:rPr lang="en-US" sz="2000" dirty="0" smtClean="0"/>
              <a:t>Characterize the spectra of over a dozen radial velocity planets.</a:t>
            </a:r>
          </a:p>
          <a:p>
            <a:r>
              <a:rPr lang="en-US" sz="2000" dirty="0" smtClean="0"/>
              <a:t>Discover and characterize up to a dozen more ice and gas giants.</a:t>
            </a:r>
          </a:p>
          <a:p>
            <a:r>
              <a:rPr lang="en-US" sz="2000" dirty="0" smtClean="0"/>
              <a:t>Provide crucial information on the physics of planetary atmospheres and clues to planet formation.</a:t>
            </a:r>
          </a:p>
          <a:p>
            <a:r>
              <a:rPr lang="en-US" sz="2000" dirty="0" smtClean="0"/>
              <a:t>Respond to decadal survey to mature coronagraph technologies, leading to first images of a nearby Earth.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1042247"/>
            <a:ext cx="1905000" cy="18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1" y="914400"/>
            <a:ext cx="3086099" cy="20923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554579" y="3048000"/>
            <a:ext cx="1407821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Coronagraph </a:t>
            </a:r>
            <a:endParaRPr lang="en-US" dirty="0" smtClean="0"/>
          </a:p>
          <a:p>
            <a:r>
              <a:rPr lang="en-US" dirty="0" smtClean="0"/>
              <a:t>Instrument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58345" y="1222177"/>
            <a:ext cx="386884" cy="388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30434" y="2976356"/>
            <a:ext cx="1502334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Exo</a:t>
            </a:r>
            <a:r>
              <a:rPr lang="en-US" sz="1400" dirty="0" smtClean="0"/>
              <a:t>-planet </a:t>
            </a:r>
          </a:p>
          <a:p>
            <a:pPr algn="ctr"/>
            <a:r>
              <a:rPr lang="en-US" sz="1400" dirty="0" smtClean="0"/>
              <a:t>Direct imaging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3955" y="3079618"/>
            <a:ext cx="1389676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Exo</a:t>
            </a:r>
            <a:r>
              <a:rPr lang="en-US" sz="1400" dirty="0" smtClean="0"/>
              <a:t>-planet </a:t>
            </a:r>
          </a:p>
          <a:p>
            <a:r>
              <a:rPr lang="en-US" sz="1400" dirty="0" smtClean="0"/>
              <a:t>Spectroscopy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4204035" y="3178805"/>
            <a:ext cx="215565" cy="26161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08728"/>
              </p:ext>
            </p:extLst>
          </p:nvPr>
        </p:nvGraphicFramePr>
        <p:xfrm>
          <a:off x="893806" y="4038600"/>
          <a:ext cx="3784109" cy="255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709"/>
                <a:gridCol w="11430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Bandpass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430 – 980nm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Measured sequentially</a:t>
                      </a:r>
                      <a:r>
                        <a:rPr lang="en-US" sz="800" baseline="0" dirty="0" smtClean="0"/>
                        <a:t> in five ~10% bands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Inner working angle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 – 250 mas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~3</a:t>
                      </a:r>
                      <a:r>
                        <a:rPr lang="en-US" sz="800" dirty="0" smtClean="0">
                          <a:sym typeface="Symbol"/>
                        </a:rPr>
                        <a:t>/D, driven by </a:t>
                      </a:r>
                      <a:r>
                        <a:rPr lang="en-US" sz="800" dirty="0" smtClean="0">
                          <a:sym typeface="Symbol"/>
                        </a:rPr>
                        <a:t>science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Outer working angle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0.75 – 1.8 </a:t>
                      </a:r>
                      <a:r>
                        <a:rPr lang="en-US" sz="800" dirty="0" err="1" smtClean="0"/>
                        <a:t>arcsec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By 48X48 DM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Detection Limit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Contrast </a:t>
                      </a:r>
                      <a:r>
                        <a:rPr lang="en-US" sz="800" dirty="0" smtClean="0"/>
                        <a:t>≤ 10</a:t>
                      </a:r>
                      <a:r>
                        <a:rPr lang="en-US" sz="800" baseline="30000" dirty="0" smtClean="0"/>
                        <a:t>-9</a:t>
                      </a:r>
                    </a:p>
                    <a:p>
                      <a:pPr algn="ctr"/>
                      <a:r>
                        <a:rPr lang="en-US" sz="800" baseline="0" dirty="0" smtClean="0"/>
                        <a:t>After post processing)</a:t>
                      </a:r>
                      <a:endParaRPr lang="en-US" sz="800" baseline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Cold </a:t>
                      </a:r>
                      <a:r>
                        <a:rPr lang="en-US" sz="800" dirty="0" err="1" smtClean="0"/>
                        <a:t>Jupiters</a:t>
                      </a:r>
                      <a:r>
                        <a:rPr lang="en-US" sz="800" dirty="0" smtClean="0"/>
                        <a:t>, not </a:t>
                      </a:r>
                      <a:r>
                        <a:rPr lang="en-US" sz="800" dirty="0" err="1" smtClean="0"/>
                        <a:t>exo</a:t>
                      </a:r>
                      <a:r>
                        <a:rPr lang="en-US" sz="800" dirty="0" smtClean="0"/>
                        <a:t>-earths. Deeper contrast looks unlikely due to pupil shape and extreme stability requirements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Spectral Resolution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~70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With IFS, R~70 across 600 – 980</a:t>
                      </a:r>
                      <a:r>
                        <a:rPr lang="en-US" sz="800" baseline="0" dirty="0" smtClean="0"/>
                        <a:t> nm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IFS Spatial</a:t>
                      </a:r>
                      <a:r>
                        <a:rPr lang="en-US" sz="800" baseline="0" dirty="0" smtClean="0"/>
                        <a:t> Sampling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17mas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err="1" smtClean="0"/>
                        <a:t>Nyqust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 smtClean="0"/>
                        <a:t>for </a:t>
                      </a:r>
                      <a:r>
                        <a:rPr lang="en-US" sz="800" dirty="0" smtClean="0">
                          <a:sym typeface="Symbol"/>
                        </a:rPr>
                        <a:t>~430nm</a:t>
                      </a:r>
                      <a:endParaRPr 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1" y="1222177"/>
            <a:ext cx="3514604" cy="16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 flipV="1">
            <a:off x="3258489" y="2586341"/>
            <a:ext cx="232735" cy="493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46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70590" y="2853173"/>
            <a:ext cx="969319" cy="5938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/>
                </a:solidFill>
              </a:rPr>
              <a:t>Post processing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1249" y="2942436"/>
            <a:ext cx="100584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TM, relay, </a:t>
            </a:r>
            <a:r>
              <a:rPr lang="en-US" sz="1000" dirty="0" smtClean="0">
                <a:solidFill>
                  <a:schemeClr val="accent6"/>
                </a:solidFill>
              </a:rPr>
              <a:t>FSM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489" y="2942436"/>
            <a:ext cx="100584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DM #1, </a:t>
            </a:r>
          </a:p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DM </a:t>
            </a:r>
            <a:r>
              <a:rPr lang="en-US" sz="1000" dirty="0" smtClean="0">
                <a:solidFill>
                  <a:schemeClr val="accent6"/>
                </a:solidFill>
              </a:rPr>
              <a:t>#2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2489" y="4420716"/>
            <a:ext cx="100584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LOWFS</a:t>
            </a:r>
          </a:p>
          <a:p>
            <a:pPr algn="ctr"/>
            <a:r>
              <a:rPr lang="en-US" sz="1000" dirty="0" smtClean="0"/>
              <a:t>FPA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2367089" y="4999836"/>
            <a:ext cx="1005840" cy="64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accent6"/>
                </a:solidFill>
              </a:rPr>
              <a:t>Drift control loop (&lt;2Hz)</a:t>
            </a:r>
            <a:endParaRPr lang="en-US" sz="105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2489" y="2942436"/>
            <a:ext cx="100584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Relay, Occulting Masks &amp; Filters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2123830"/>
            <a:ext cx="114300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Coronagraph FPA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181600" y="3800230"/>
            <a:ext cx="100584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IFS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9360" y="3800230"/>
            <a:ext cx="100584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IFS FPA</a:t>
            </a:r>
            <a:endParaRPr lang="en-US" sz="1000" dirty="0"/>
          </a:p>
        </p:txBody>
      </p:sp>
      <p:sp>
        <p:nvSpPr>
          <p:cNvPr id="15" name="Rectangle 14"/>
          <p:cNvSpPr/>
          <p:nvPr/>
        </p:nvSpPr>
        <p:spPr>
          <a:xfrm>
            <a:off x="2367089" y="5720470"/>
            <a:ext cx="1005840" cy="5290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accent6"/>
                </a:solidFill>
              </a:rPr>
              <a:t>Jitter control loop</a:t>
            </a:r>
            <a:endParaRPr lang="en-US" sz="1050" dirty="0" smtClean="0">
              <a:solidFill>
                <a:schemeClr val="accent6"/>
              </a:solidFill>
            </a:endParaRPr>
          </a:p>
          <a:p>
            <a:pPr algn="ctr"/>
            <a:r>
              <a:rPr lang="en-US" sz="1050" dirty="0" smtClean="0">
                <a:solidFill>
                  <a:schemeClr val="accent6"/>
                </a:solidFill>
              </a:rPr>
              <a:t>(250Hz?)</a:t>
            </a:r>
            <a:endParaRPr lang="en-US" sz="1050" dirty="0">
              <a:solidFill>
                <a:schemeClr val="accent6"/>
              </a:solidFill>
            </a:endParaRPr>
          </a:p>
        </p:txBody>
      </p:sp>
      <p:cxnSp>
        <p:nvCxnSpPr>
          <p:cNvPr id="17" name="Elbow Connector 16"/>
          <p:cNvCxnSpPr>
            <a:stCxn id="8" idx="2"/>
            <a:endCxn id="15" idx="3"/>
          </p:cNvCxnSpPr>
          <p:nvPr/>
        </p:nvCxnSpPr>
        <p:spPr>
          <a:xfrm rot="5400000">
            <a:off x="3307071" y="5126654"/>
            <a:ext cx="924197" cy="7924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5" idx="1"/>
            <a:endCxn id="6" idx="2"/>
          </p:cNvCxnSpPr>
          <p:nvPr/>
        </p:nvCxnSpPr>
        <p:spPr>
          <a:xfrm rot="10800000">
            <a:off x="1864169" y="3582517"/>
            <a:ext cx="502920" cy="240247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  <a:endCxn id="9" idx="3"/>
          </p:cNvCxnSpPr>
          <p:nvPr/>
        </p:nvCxnSpPr>
        <p:spPr>
          <a:xfrm rot="5400000">
            <a:off x="3639629" y="4794096"/>
            <a:ext cx="259080" cy="7924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1"/>
            <a:endCxn id="6" idx="2"/>
          </p:cNvCxnSpPr>
          <p:nvPr/>
        </p:nvCxnSpPr>
        <p:spPr>
          <a:xfrm rot="10800000">
            <a:off x="1864169" y="3582516"/>
            <a:ext cx="502920" cy="17373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9" idx="0"/>
            <a:endCxn id="7" idx="2"/>
          </p:cNvCxnSpPr>
          <p:nvPr/>
        </p:nvCxnSpPr>
        <p:spPr>
          <a:xfrm rot="5400000" flipH="1" flipV="1">
            <a:off x="2237549" y="4214976"/>
            <a:ext cx="1417320" cy="152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3"/>
            <a:endCxn id="12" idx="1"/>
          </p:cNvCxnSpPr>
          <p:nvPr/>
        </p:nvCxnSpPr>
        <p:spPr>
          <a:xfrm flipV="1">
            <a:off x="4668329" y="2443870"/>
            <a:ext cx="513271" cy="818606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0" idx="3"/>
            <a:endCxn id="13" idx="1"/>
          </p:cNvCxnSpPr>
          <p:nvPr/>
        </p:nvCxnSpPr>
        <p:spPr>
          <a:xfrm>
            <a:off x="4668329" y="3262476"/>
            <a:ext cx="513271" cy="857794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810000" y="1600200"/>
            <a:ext cx="1142999" cy="7489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6"/>
                </a:solidFill>
              </a:rPr>
              <a:t>High contrast </a:t>
            </a:r>
            <a:r>
              <a:rPr lang="en-US" sz="1050" dirty="0" smtClean="0">
                <a:solidFill>
                  <a:schemeClr val="accent6"/>
                </a:solidFill>
              </a:rPr>
              <a:t>loop during initialization</a:t>
            </a:r>
            <a:endParaRPr lang="en-US" sz="1050" dirty="0">
              <a:solidFill>
                <a:schemeClr val="accent6"/>
              </a:solidFill>
            </a:endParaRPr>
          </a:p>
        </p:txBody>
      </p:sp>
      <p:cxnSp>
        <p:nvCxnSpPr>
          <p:cNvPr id="57" name="Elbow Connector 56"/>
          <p:cNvCxnSpPr>
            <a:stCxn id="12" idx="0"/>
            <a:endCxn id="55" idx="3"/>
          </p:cNvCxnSpPr>
          <p:nvPr/>
        </p:nvCxnSpPr>
        <p:spPr>
          <a:xfrm rot="16200000" flipV="1">
            <a:off x="5278470" y="1649199"/>
            <a:ext cx="149161" cy="80010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5" idx="1"/>
            <a:endCxn id="7" idx="0"/>
          </p:cNvCxnSpPr>
          <p:nvPr/>
        </p:nvCxnSpPr>
        <p:spPr>
          <a:xfrm rot="10800000" flipV="1">
            <a:off x="3022410" y="1974668"/>
            <a:ext cx="787591" cy="96776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5" idx="1"/>
            <a:endCxn id="6" idx="0"/>
          </p:cNvCxnSpPr>
          <p:nvPr/>
        </p:nvCxnSpPr>
        <p:spPr>
          <a:xfrm rot="10800000" flipV="1">
            <a:off x="1864170" y="1974668"/>
            <a:ext cx="1945831" cy="96776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97549" y="1148592"/>
            <a:ext cx="1305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1kX1K, Si low noise FPA; 150K, IWA 0.25/</a:t>
            </a:r>
            <a:r>
              <a:rPr lang="en-US" sz="900" dirty="0" smtClean="0">
                <a:sym typeface="Symbol"/>
              </a:rPr>
              <a:t> </a:t>
            </a:r>
            <a:r>
              <a:rPr lang="en-US" sz="900" dirty="0" err="1" smtClean="0">
                <a:sym typeface="Symbol"/>
              </a:rPr>
              <a:t>arcsec</a:t>
            </a:r>
            <a:r>
              <a:rPr lang="en-US" sz="900" dirty="0" smtClean="0">
                <a:sym typeface="Symbol"/>
              </a:rPr>
              <a:t>, OWA 2.</a:t>
            </a:r>
            <a:r>
              <a:rPr lang="en-US" sz="900" dirty="0" smtClean="0"/>
              <a:t>5</a:t>
            </a:r>
            <a:r>
              <a:rPr lang="en-US" sz="900" dirty="0"/>
              <a:t>/</a:t>
            </a:r>
            <a:r>
              <a:rPr lang="en-US" sz="900" dirty="0">
                <a:sym typeface="Symbol"/>
              </a:rPr>
              <a:t> </a:t>
            </a:r>
            <a:r>
              <a:rPr lang="en-US" sz="900" dirty="0" err="1" smtClean="0">
                <a:sym typeface="Symbol"/>
              </a:rPr>
              <a:t>arcsec</a:t>
            </a:r>
            <a:r>
              <a:rPr lang="en-US" sz="900" dirty="0" smtClean="0">
                <a:sym typeface="Symbol"/>
              </a:rPr>
              <a:t>, (</a:t>
            </a:r>
            <a:r>
              <a:rPr lang="en-US" sz="900" dirty="0" smtClean="0">
                <a:sym typeface="Symbol"/>
              </a:rPr>
              <a:t>0.43-0.98um</a:t>
            </a:r>
            <a:r>
              <a:rPr lang="en-US" sz="900" dirty="0" smtClean="0">
                <a:sym typeface="Symbol"/>
              </a:rPr>
              <a:t>) </a:t>
            </a:r>
            <a:endParaRPr lang="en-US" sz="900" dirty="0"/>
          </a:p>
        </p:txBody>
      </p:sp>
      <p:sp>
        <p:nvSpPr>
          <p:cNvPr id="68" name="TextBox 67"/>
          <p:cNvSpPr txBox="1"/>
          <p:nvPr/>
        </p:nvSpPr>
        <p:spPr>
          <a:xfrm>
            <a:off x="6172200" y="4505377"/>
            <a:ext cx="12524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2kX2k, Si low noise FPA; 150K, </a:t>
            </a:r>
            <a:r>
              <a:rPr lang="en-US" sz="900" dirty="0" smtClean="0">
                <a:sym typeface="Symbol"/>
              </a:rPr>
              <a:t>(</a:t>
            </a:r>
            <a:r>
              <a:rPr lang="en-US" sz="900" dirty="0" smtClean="0">
                <a:sym typeface="Symbol"/>
              </a:rPr>
              <a:t>0.6-0.98um</a:t>
            </a:r>
            <a:r>
              <a:rPr lang="en-US" sz="900" dirty="0" smtClean="0">
                <a:sym typeface="Symbol"/>
              </a:rPr>
              <a:t>), R~70, 17mas sampling</a:t>
            </a:r>
            <a:endParaRPr lang="en-US" sz="900" dirty="0"/>
          </a:p>
        </p:txBody>
      </p:sp>
      <p:sp>
        <p:nvSpPr>
          <p:cNvPr id="69" name="Right Arrow 68"/>
          <p:cNvSpPr/>
          <p:nvPr/>
        </p:nvSpPr>
        <p:spPr>
          <a:xfrm>
            <a:off x="1224089" y="3188453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0" name="Right Arrow 69"/>
          <p:cNvSpPr/>
          <p:nvPr/>
        </p:nvSpPr>
        <p:spPr>
          <a:xfrm>
            <a:off x="2382329" y="3205870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4" name="Right Arrow 73"/>
          <p:cNvSpPr/>
          <p:nvPr/>
        </p:nvSpPr>
        <p:spPr>
          <a:xfrm>
            <a:off x="3525329" y="3201516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7" name="Right Arrow 76"/>
          <p:cNvSpPr/>
          <p:nvPr/>
        </p:nvSpPr>
        <p:spPr>
          <a:xfrm>
            <a:off x="8539909" y="3127493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8" name="Right Arrow 77"/>
          <p:cNvSpPr/>
          <p:nvPr/>
        </p:nvSpPr>
        <p:spPr>
          <a:xfrm>
            <a:off x="6172200" y="4044070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662489" y="3734916"/>
            <a:ext cx="100584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LOWFS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89" name="Right Arrow 88"/>
          <p:cNvSpPr/>
          <p:nvPr/>
        </p:nvSpPr>
        <p:spPr>
          <a:xfrm rot="5400000">
            <a:off x="4119689" y="4262873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60" y="3510058"/>
            <a:ext cx="1575245" cy="10680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59" y="1886280"/>
            <a:ext cx="893445" cy="8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5212080" y="6219036"/>
            <a:ext cx="274320" cy="1828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5" name="Rectangle 94"/>
          <p:cNvSpPr/>
          <p:nvPr/>
        </p:nvSpPr>
        <p:spPr>
          <a:xfrm>
            <a:off x="5212080" y="5648624"/>
            <a:ext cx="274320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6" name="Rectangle 95"/>
          <p:cNvSpPr/>
          <p:nvPr/>
        </p:nvSpPr>
        <p:spPr>
          <a:xfrm>
            <a:off x="5212080" y="5933830"/>
            <a:ext cx="274320" cy="18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36261" y="5563716"/>
            <a:ext cx="64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Optics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5536261" y="5854420"/>
            <a:ext cx="72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Control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5536261" y="6145124"/>
            <a:ext cx="824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</a:t>
            </a:r>
            <a:endParaRPr lang="en-US" sz="1400" dirty="0"/>
          </a:p>
        </p:txBody>
      </p:sp>
      <p:sp>
        <p:nvSpPr>
          <p:cNvPr id="45" name="Right Arrow 44"/>
          <p:cNvSpPr/>
          <p:nvPr/>
        </p:nvSpPr>
        <p:spPr>
          <a:xfrm rot="5400000">
            <a:off x="4125132" y="3592313"/>
            <a:ext cx="137160" cy="14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6" name="Rectangle 45"/>
          <p:cNvSpPr/>
          <p:nvPr/>
        </p:nvSpPr>
        <p:spPr>
          <a:xfrm>
            <a:off x="228600" y="2942436"/>
            <a:ext cx="100584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OTA</a:t>
            </a:r>
          </a:p>
          <a:p>
            <a:pPr algn="ctr"/>
            <a:r>
              <a:rPr lang="en-US" sz="1000" dirty="0" smtClean="0">
                <a:solidFill>
                  <a:schemeClr val="accent6"/>
                </a:solidFill>
              </a:rPr>
              <a:t>(PM, SM)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212080" y="6522720"/>
            <a:ext cx="274320" cy="1828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36261" y="6455383"/>
            <a:ext cx="2570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Post processing on ground</a:t>
            </a:r>
            <a:endParaRPr lang="en-US" sz="1400" dirty="0"/>
          </a:p>
        </p:txBody>
      </p:sp>
      <p:cxnSp>
        <p:nvCxnSpPr>
          <p:cNvPr id="42" name="Elbow Connector 41"/>
          <p:cNvCxnSpPr>
            <a:stCxn id="12" idx="3"/>
            <a:endCxn id="5" idx="1"/>
          </p:cNvCxnSpPr>
          <p:nvPr/>
        </p:nvCxnSpPr>
        <p:spPr bwMode="auto">
          <a:xfrm>
            <a:off x="6324600" y="2443870"/>
            <a:ext cx="1245990" cy="706211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Elbow Connector 43"/>
          <p:cNvCxnSpPr>
            <a:stCxn id="14" idx="3"/>
            <a:endCxn id="5" idx="1"/>
          </p:cNvCxnSpPr>
          <p:nvPr/>
        </p:nvCxnSpPr>
        <p:spPr bwMode="auto">
          <a:xfrm flipV="1">
            <a:off x="7315200" y="3150081"/>
            <a:ext cx="255390" cy="970189"/>
          </a:xfrm>
          <a:prstGeom prst="bentConnector3">
            <a:avLst>
              <a:gd name="adj1" fmla="val 29184"/>
            </a:avLst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498593" y="3150081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Telemetry</a:t>
            </a:r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292669" y="2458552"/>
            <a:ext cx="0" cy="17335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450909" y="2853173"/>
            <a:ext cx="2273491" cy="838199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882" y="990600"/>
            <a:ext cx="1538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 light suppression optics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115628" y="1600200"/>
            <a:ext cx="721457" cy="1170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light suppression -- Technical Approach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39267"/>
              </p:ext>
            </p:extLst>
          </p:nvPr>
        </p:nvGraphicFramePr>
        <p:xfrm>
          <a:off x="457200" y="1219200"/>
          <a:ext cx="86868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752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4" y="1471377"/>
            <a:ext cx="1364292" cy="96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1" y="1646461"/>
            <a:ext cx="1420586" cy="7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96" y="1679262"/>
            <a:ext cx="1427006" cy="7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86" y="1308581"/>
            <a:ext cx="1385795" cy="11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14" y="2518805"/>
            <a:ext cx="1243052" cy="3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9" y="2518805"/>
            <a:ext cx="1295227" cy="3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30" y="2518805"/>
            <a:ext cx="1316138" cy="3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6" y="2518805"/>
            <a:ext cx="1393372" cy="3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68016"/>
              </p:ext>
            </p:extLst>
          </p:nvPr>
        </p:nvGraphicFramePr>
        <p:xfrm>
          <a:off x="2514600" y="3611880"/>
          <a:ext cx="3505200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1752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Primary</a:t>
                      </a:r>
                    </a:p>
                    <a:p>
                      <a:pPr algn="ctr"/>
                      <a:r>
                        <a:rPr lang="en-US" sz="1400" dirty="0" smtClean="0"/>
                        <a:t>Architecture</a:t>
                      </a:r>
                    </a:p>
                    <a:p>
                      <a:pPr algn="ctr"/>
                      <a:r>
                        <a:rPr lang="en-US" sz="1400" dirty="0" smtClean="0"/>
                        <a:t>(OMC)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Back-up </a:t>
                      </a:r>
                      <a:r>
                        <a:rPr lang="en-US" sz="1400" dirty="0" smtClean="0"/>
                        <a:t>Architecture</a:t>
                      </a:r>
                    </a:p>
                    <a:p>
                      <a:pPr algn="ctr"/>
                      <a:r>
                        <a:rPr lang="en-US" sz="1400" dirty="0" smtClean="0"/>
                        <a:t>(PIAACMC)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3962400" y="3200400"/>
            <a:ext cx="560536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699" y="3022312"/>
            <a:ext cx="315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Down select </a:t>
            </a:r>
            <a:r>
              <a:rPr lang="en-US" sz="1600" dirty="0" smtClean="0"/>
              <a:t>12/15/2013</a:t>
            </a:r>
          </a:p>
          <a:p>
            <a:r>
              <a:rPr lang="en-US" sz="1600" dirty="0"/>
              <a:t>http://</a:t>
            </a:r>
            <a:r>
              <a:rPr lang="en-US" sz="1600" dirty="0" smtClean="0"/>
              <a:t>wfirst.gsfc.nasa.gov/</a:t>
            </a:r>
            <a:endParaRPr lang="en-US" sz="16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637604"/>
            <a:ext cx="2059439" cy="15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0172" y="6183334"/>
            <a:ext cx="436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TRL-5 @ start of Phase A (10/2016)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3976255" y="4419600"/>
            <a:ext cx="560536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638800" y="5105400"/>
            <a:ext cx="381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1" t="17500" r="23653" b="20673"/>
          <a:stretch/>
        </p:blipFill>
        <p:spPr bwMode="auto">
          <a:xfrm>
            <a:off x="6248147" y="4038600"/>
            <a:ext cx="2809216" cy="20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043551" y="6183868"/>
            <a:ext cx="300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TRL-6 @ PDR (10/2018)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66" y="1712671"/>
            <a:ext cx="1371600" cy="72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80216" y="2518805"/>
            <a:ext cx="13832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Visible </a:t>
            </a:r>
            <a:r>
              <a:rPr lang="en-US" sz="7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Nuller</a:t>
            </a:r>
            <a:r>
              <a:rPr lang="en-US" sz="7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Coronagraph: Phase-Occulting (Lyon, GSFC)</a:t>
            </a:r>
            <a:endParaRPr lang="en-US" sz="700" dirty="0">
              <a:solidFill>
                <a:schemeClr val="accent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3350" y="2518805"/>
            <a:ext cx="13832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Visible </a:t>
            </a:r>
            <a:r>
              <a:rPr lang="en-US" sz="7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Nuller</a:t>
            </a:r>
            <a:r>
              <a:rPr lang="en-US" sz="7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Coronagraph: </a:t>
            </a:r>
            <a:r>
              <a:rPr lang="en-US" sz="7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DaVinci</a:t>
            </a:r>
            <a:r>
              <a:rPr lang="en-US" sz="700" dirty="0" smtClean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(Shao, JPL)</a:t>
            </a:r>
            <a:endParaRPr lang="en-US" sz="700" dirty="0">
              <a:solidFill>
                <a:schemeClr val="accent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50" y="1378731"/>
            <a:ext cx="1383250" cy="103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5084" y="882134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Six different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/>
          <p:cNvSpPr/>
          <p:nvPr/>
        </p:nvSpPr>
        <p:spPr bwMode="auto">
          <a:xfrm rot="5400000">
            <a:off x="5471607" y="3223612"/>
            <a:ext cx="2696586" cy="2514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5" name="Rectangle 1044"/>
          <p:cNvSpPr/>
          <p:nvPr/>
        </p:nvSpPr>
        <p:spPr bwMode="auto">
          <a:xfrm>
            <a:off x="8305800" y="3132619"/>
            <a:ext cx="609600" cy="6055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224" y="0"/>
            <a:ext cx="7594776" cy="762000"/>
          </a:xfrm>
        </p:spPr>
        <p:txBody>
          <a:bodyPr/>
          <a:lstStyle/>
          <a:p>
            <a:r>
              <a:rPr lang="en-US" sz="2000" dirty="0" smtClean="0"/>
              <a:t>Primary Architecture: </a:t>
            </a:r>
            <a:br>
              <a:rPr lang="en-US" sz="2000" dirty="0" smtClean="0"/>
            </a:br>
            <a:r>
              <a:rPr lang="en-US" sz="2000" dirty="0" smtClean="0"/>
              <a:t>Occulting Mask Coronagraph = Shaped Pupil + Hybrid </a:t>
            </a:r>
            <a:r>
              <a:rPr lang="en-US" sz="2000" dirty="0" err="1" smtClean="0"/>
              <a:t>Lyot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6822" y="2915861"/>
            <a:ext cx="3478978" cy="1037757"/>
            <a:chOff x="763145" y="3067235"/>
            <a:chExt cx="8681500" cy="2509020"/>
          </a:xfrm>
        </p:grpSpPr>
        <p:sp>
          <p:nvSpPr>
            <p:cNvPr id="6" name="Rectangle 5"/>
            <p:cNvSpPr/>
            <p:nvPr/>
          </p:nvSpPr>
          <p:spPr bwMode="auto">
            <a:xfrm rot="-1200000">
              <a:off x="2105564" y="3378968"/>
              <a:ext cx="762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rot="-1200000">
              <a:off x="1064515" y="4109594"/>
              <a:ext cx="762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1038764" y="3531368"/>
              <a:ext cx="964849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endCxn id="20" idx="1"/>
            </p:cNvCxnSpPr>
            <p:nvPr/>
          </p:nvCxnSpPr>
          <p:spPr bwMode="auto">
            <a:xfrm flipV="1">
              <a:off x="1038764" y="4187136"/>
              <a:ext cx="3249343" cy="15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1191164" y="3912368"/>
              <a:ext cx="964849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191164" y="4598168"/>
              <a:ext cx="30791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3"/>
              <a:endCxn id="60" idx="1"/>
            </p:cNvCxnSpPr>
            <p:nvPr/>
          </p:nvCxnSpPr>
          <p:spPr bwMode="auto">
            <a:xfrm>
              <a:off x="1138416" y="4402331"/>
              <a:ext cx="7431800" cy="20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4270357" y="4095696"/>
              <a:ext cx="121207" cy="62439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763164" y="4095696"/>
              <a:ext cx="121207" cy="62439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668164" y="4095696"/>
              <a:ext cx="121207" cy="62439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26" name="Straight Connector 25"/>
            <p:cNvCxnSpPr>
              <a:stCxn id="20" idx="7"/>
              <a:endCxn id="21" idx="3"/>
            </p:cNvCxnSpPr>
            <p:nvPr/>
          </p:nvCxnSpPr>
          <p:spPr bwMode="auto">
            <a:xfrm>
              <a:off x="4373814" y="4187136"/>
              <a:ext cx="1407100" cy="4415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20" idx="5"/>
              <a:endCxn id="21" idx="1"/>
            </p:cNvCxnSpPr>
            <p:nvPr/>
          </p:nvCxnSpPr>
          <p:spPr bwMode="auto">
            <a:xfrm flipV="1">
              <a:off x="4373814" y="4187136"/>
              <a:ext cx="1407100" cy="4415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066973" y="4255268"/>
              <a:ext cx="76200" cy="31690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6601364" y="4039443"/>
              <a:ext cx="0" cy="73686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stCxn id="21" idx="7"/>
              <a:endCxn id="22" idx="1"/>
            </p:cNvCxnSpPr>
            <p:nvPr/>
          </p:nvCxnSpPr>
          <p:spPr bwMode="auto">
            <a:xfrm>
              <a:off x="5866621" y="4187136"/>
              <a:ext cx="18192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>
              <a:stCxn id="21" idx="5"/>
              <a:endCxn id="22" idx="3"/>
            </p:cNvCxnSpPr>
            <p:nvPr/>
          </p:nvCxnSpPr>
          <p:spPr bwMode="auto">
            <a:xfrm>
              <a:off x="5866621" y="4628647"/>
              <a:ext cx="18192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8570216" y="4217164"/>
              <a:ext cx="874429" cy="41148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FPA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3145" y="4662883"/>
              <a:ext cx="1085067" cy="52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DM2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Straight Connector 63"/>
            <p:cNvCxnSpPr>
              <a:stCxn id="22" idx="7"/>
              <a:endCxn id="60" idx="1"/>
            </p:cNvCxnSpPr>
            <p:nvPr/>
          </p:nvCxnSpPr>
          <p:spPr bwMode="auto">
            <a:xfrm>
              <a:off x="7771619" y="4187136"/>
              <a:ext cx="798597" cy="2357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>
              <a:stCxn id="22" idx="5"/>
              <a:endCxn id="60" idx="1"/>
            </p:cNvCxnSpPr>
            <p:nvPr/>
          </p:nvCxnSpPr>
          <p:spPr bwMode="auto">
            <a:xfrm flipV="1">
              <a:off x="7771619" y="4422906"/>
              <a:ext cx="798597" cy="205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>
              <a:off x="4391564" y="4433202"/>
              <a:ext cx="675409" cy="622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3689634" y="5055369"/>
              <a:ext cx="1867889" cy="52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00"/>
                  </a:solidFill>
                </a:rPr>
                <a:t>To LOWFS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509567" y="4217168"/>
              <a:ext cx="167997" cy="802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525164" y="4517934"/>
              <a:ext cx="167997" cy="802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163" y="3067235"/>
              <a:ext cx="830402" cy="830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304" y="3067235"/>
              <a:ext cx="771738" cy="77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274" y="879740"/>
            <a:ext cx="8001000" cy="5562600"/>
          </a:xfrm>
        </p:spPr>
        <p:txBody>
          <a:bodyPr/>
          <a:lstStyle/>
          <a:p>
            <a:pPr lvl="1"/>
            <a:r>
              <a:rPr lang="en-US" sz="2000" dirty="0" smtClean="0"/>
              <a:t>SP </a:t>
            </a:r>
            <a:r>
              <a:rPr lang="en-US" sz="2000" dirty="0"/>
              <a:t>and </a:t>
            </a:r>
            <a:r>
              <a:rPr lang="en-US" sz="2000" dirty="0" smtClean="0"/>
              <a:t>HL </a:t>
            </a:r>
            <a:r>
              <a:rPr lang="en-US" sz="2000" dirty="0"/>
              <a:t>masks share very similar optical layouts</a:t>
            </a:r>
          </a:p>
          <a:p>
            <a:pPr lvl="1"/>
            <a:r>
              <a:rPr lang="en-US" sz="2000" dirty="0" smtClean="0"/>
              <a:t>Small increase in over all complexity compared with single mask implementation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914399" y="4863599"/>
            <a:ext cx="3581401" cy="1080001"/>
            <a:chOff x="5252007" y="4343400"/>
            <a:chExt cx="3623219" cy="1080001"/>
          </a:xfrm>
        </p:grpSpPr>
        <p:sp>
          <p:nvSpPr>
            <p:cNvPr id="92" name="Rectangle 91"/>
            <p:cNvSpPr/>
            <p:nvPr/>
          </p:nvSpPr>
          <p:spPr bwMode="auto">
            <a:xfrm rot="20400000">
              <a:off x="5852040" y="4542260"/>
              <a:ext cx="31581" cy="2476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 rot="20400000">
              <a:off x="5420583" y="4839098"/>
              <a:ext cx="31581" cy="24766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>
              <a:off x="5252007" y="4604177"/>
              <a:ext cx="5684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5409910" y="4604177"/>
              <a:ext cx="399877" cy="278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endCxn id="101" idx="1"/>
            </p:cNvCxnSpPr>
            <p:nvPr/>
          </p:nvCxnSpPr>
          <p:spPr bwMode="auto">
            <a:xfrm flipV="1">
              <a:off x="5409910" y="4870601"/>
              <a:ext cx="1346673" cy="61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252007" y="4758969"/>
              <a:ext cx="6316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flipH="1">
              <a:off x="5473072" y="4758969"/>
              <a:ext cx="399877" cy="2786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5473072" y="5037595"/>
              <a:ext cx="12761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3" idx="3"/>
              <a:endCxn id="110" idx="1"/>
            </p:cNvCxnSpPr>
            <p:nvPr/>
          </p:nvCxnSpPr>
          <p:spPr bwMode="auto">
            <a:xfrm>
              <a:off x="5451212" y="4957594"/>
              <a:ext cx="3080068" cy="87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Oval 100"/>
            <p:cNvSpPr/>
            <p:nvPr/>
          </p:nvSpPr>
          <p:spPr bwMode="auto">
            <a:xfrm>
              <a:off x="6749227" y="4833451"/>
              <a:ext cx="50234" cy="2536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367914" y="4833451"/>
              <a:ext cx="50234" cy="2536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8157431" y="4833451"/>
              <a:ext cx="50234" cy="25367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104" name="Straight Connector 103"/>
            <p:cNvCxnSpPr>
              <a:stCxn id="101" idx="7"/>
              <a:endCxn id="102" idx="3"/>
            </p:cNvCxnSpPr>
            <p:nvPr/>
          </p:nvCxnSpPr>
          <p:spPr bwMode="auto">
            <a:xfrm>
              <a:off x="6792105" y="4870601"/>
              <a:ext cx="583165" cy="1793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101" idx="5"/>
              <a:endCxn id="102" idx="1"/>
            </p:cNvCxnSpPr>
            <p:nvPr/>
          </p:nvCxnSpPr>
          <p:spPr bwMode="auto">
            <a:xfrm flipV="1">
              <a:off x="6792105" y="4870601"/>
              <a:ext cx="583165" cy="1793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7079381" y="4898282"/>
              <a:ext cx="31581" cy="1287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6452073" y="4820886"/>
              <a:ext cx="0" cy="29937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102" idx="7"/>
              <a:endCxn id="103" idx="1"/>
            </p:cNvCxnSpPr>
            <p:nvPr/>
          </p:nvCxnSpPr>
          <p:spPr bwMode="auto">
            <a:xfrm>
              <a:off x="7410791" y="4870601"/>
              <a:ext cx="7539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102" idx="5"/>
              <a:endCxn id="103" idx="3"/>
            </p:cNvCxnSpPr>
            <p:nvPr/>
          </p:nvCxnSpPr>
          <p:spPr bwMode="auto">
            <a:xfrm>
              <a:off x="7410791" y="5049978"/>
              <a:ext cx="75399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 bwMode="auto">
            <a:xfrm>
              <a:off x="8531280" y="4882802"/>
              <a:ext cx="343946" cy="167175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FPA</a:t>
              </a:r>
            </a:p>
          </p:txBody>
        </p:sp>
        <p:cxnSp>
          <p:nvCxnSpPr>
            <p:cNvPr id="111" name="Straight Connector 110"/>
            <p:cNvCxnSpPr>
              <a:stCxn id="103" idx="7"/>
              <a:endCxn id="110" idx="1"/>
            </p:cNvCxnSpPr>
            <p:nvPr/>
          </p:nvCxnSpPr>
          <p:spPr bwMode="auto">
            <a:xfrm>
              <a:off x="8200308" y="4870601"/>
              <a:ext cx="330972" cy="957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103" idx="5"/>
              <a:endCxn id="110" idx="1"/>
            </p:cNvCxnSpPr>
            <p:nvPr/>
          </p:nvCxnSpPr>
          <p:spPr bwMode="auto">
            <a:xfrm flipV="1">
              <a:off x="8200308" y="4966390"/>
              <a:ext cx="330972" cy="83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Arrow Connector 112"/>
            <p:cNvCxnSpPr/>
            <p:nvPr/>
          </p:nvCxnSpPr>
          <p:spPr bwMode="auto">
            <a:xfrm flipH="1">
              <a:off x="6799461" y="4970573"/>
              <a:ext cx="279920" cy="252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4" name="TextBox 113"/>
            <p:cNvSpPr txBox="1"/>
            <p:nvPr/>
          </p:nvSpPr>
          <p:spPr>
            <a:xfrm>
              <a:off x="6508550" y="5223346"/>
              <a:ext cx="6479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To LOWFS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7677257" y="4882803"/>
              <a:ext cx="69625" cy="325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683721" y="5004998"/>
              <a:ext cx="69625" cy="325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6932350" y="4368375"/>
              <a:ext cx="340821" cy="316706"/>
              <a:chOff x="4571999" y="1017906"/>
              <a:chExt cx="914401" cy="810894"/>
            </a:xfrm>
          </p:grpSpPr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72000" y="1094108"/>
                <a:ext cx="914400" cy="627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Rectangle 118"/>
              <p:cNvSpPr/>
              <p:nvPr/>
            </p:nvSpPr>
            <p:spPr bwMode="auto">
              <a:xfrm>
                <a:off x="4571999" y="1676400"/>
                <a:ext cx="914400" cy="1524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4571999" y="1017906"/>
                <a:ext cx="914400" cy="15240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5436373" y="4343400"/>
              <a:ext cx="61427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DM1/FSM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35828" y="5108951"/>
              <a:ext cx="38664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</a:rPr>
                <a:t>DM2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 bwMode="auto">
          <a:xfrm>
            <a:off x="950008" y="3110625"/>
            <a:ext cx="5684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950008" y="3265417"/>
            <a:ext cx="63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1110292" y="2847122"/>
            <a:ext cx="6071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000000"/>
                </a:solidFill>
              </a:rPr>
              <a:t>DM1/FSM</a:t>
            </a:r>
            <a:endParaRPr lang="en-US" sz="7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2100614" y="2971800"/>
            <a:ext cx="1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H="1" flipV="1">
            <a:off x="2776946" y="2971800"/>
            <a:ext cx="1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H="1" flipV="1">
            <a:off x="3391950" y="2971800"/>
            <a:ext cx="1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763626" y="2357735"/>
            <a:ext cx="6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Pupil mask changer</a:t>
            </a:r>
            <a:endParaRPr lang="en-US" sz="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2451619" y="2357735"/>
            <a:ext cx="73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Occulting mask changer</a:t>
            </a:r>
            <a:endParaRPr lang="en-US" sz="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3197457" y="2357735"/>
            <a:ext cx="6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Lyot</a:t>
            </a:r>
            <a:endParaRPr lang="en-US" sz="800" dirty="0" smtClean="0"/>
          </a:p>
          <a:p>
            <a:r>
              <a:rPr lang="en-US" sz="800" dirty="0" smtClean="0"/>
              <a:t>mask changer</a:t>
            </a:r>
            <a:endParaRPr lang="en-US" sz="8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23" y="2894685"/>
            <a:ext cx="342899" cy="3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49" y="4997571"/>
            <a:ext cx="315758" cy="2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553" y="489629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1378" y="3881618"/>
            <a:ext cx="292865" cy="3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2019" y="5242952"/>
            <a:ext cx="357461" cy="3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4414" y="4849945"/>
            <a:ext cx="280692" cy="3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1743" y="4493327"/>
            <a:ext cx="318015" cy="1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9" name="Group 1038"/>
          <p:cNvGrpSpPr/>
          <p:nvPr/>
        </p:nvGrpSpPr>
        <p:grpSpPr>
          <a:xfrm rot="5400000">
            <a:off x="3817181" y="4116037"/>
            <a:ext cx="2474278" cy="507440"/>
            <a:chOff x="5486400" y="3683560"/>
            <a:chExt cx="2474278" cy="507440"/>
          </a:xfrm>
        </p:grpSpPr>
        <p:sp>
          <p:nvSpPr>
            <p:cNvPr id="1024" name="Rectangle 1023"/>
            <p:cNvSpPr/>
            <p:nvPr/>
          </p:nvSpPr>
          <p:spPr bwMode="auto">
            <a:xfrm>
              <a:off x="5486400" y="3683560"/>
              <a:ext cx="2474278" cy="5074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3763818"/>
              <a:ext cx="349915" cy="34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3769475"/>
              <a:ext cx="338456" cy="33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9648" y="3761742"/>
              <a:ext cx="345152" cy="35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452" y="3744666"/>
              <a:ext cx="381748" cy="38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" name="Oval 1024"/>
            <p:cNvSpPr/>
            <p:nvPr/>
          </p:nvSpPr>
          <p:spPr bwMode="auto">
            <a:xfrm>
              <a:off x="5562601" y="3721322"/>
              <a:ext cx="394525" cy="43191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86" y="3262272"/>
            <a:ext cx="355237" cy="3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1042"/>
          <p:cNvSpPr/>
          <p:nvPr/>
        </p:nvSpPr>
        <p:spPr bwMode="auto">
          <a:xfrm>
            <a:off x="5668868" y="3210797"/>
            <a:ext cx="470271" cy="446411"/>
          </a:xfrm>
          <a:prstGeom prst="ellips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7460" y="3884763"/>
            <a:ext cx="292865" cy="3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8101" y="5246097"/>
            <a:ext cx="357461" cy="3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0496" y="4853090"/>
            <a:ext cx="280692" cy="3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7825" y="4496472"/>
            <a:ext cx="318015" cy="1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68" y="3265417"/>
            <a:ext cx="355237" cy="3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Oval 164"/>
          <p:cNvSpPr/>
          <p:nvPr/>
        </p:nvSpPr>
        <p:spPr bwMode="auto">
          <a:xfrm>
            <a:off x="6304950" y="3213942"/>
            <a:ext cx="470271" cy="446411"/>
          </a:xfrm>
          <a:prstGeom prst="ellips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3239" y="3875581"/>
            <a:ext cx="292865" cy="30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3880" y="5236915"/>
            <a:ext cx="357461" cy="3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275" y="4843908"/>
            <a:ext cx="280692" cy="3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3604" y="4487290"/>
            <a:ext cx="318015" cy="1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7" y="3256235"/>
            <a:ext cx="355237" cy="3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Oval 170"/>
          <p:cNvSpPr/>
          <p:nvPr/>
        </p:nvSpPr>
        <p:spPr bwMode="auto">
          <a:xfrm>
            <a:off x="7530729" y="3204760"/>
            <a:ext cx="470271" cy="446411"/>
          </a:xfrm>
          <a:prstGeom prst="ellips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98057"/>
            <a:ext cx="457200" cy="47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TextBox 175"/>
          <p:cNvSpPr txBox="1"/>
          <p:nvPr/>
        </p:nvSpPr>
        <p:spPr>
          <a:xfrm>
            <a:off x="4690736" y="2454044"/>
            <a:ext cx="6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Pupil mask changer</a:t>
            </a:r>
            <a:endParaRPr lang="en-US" sz="800" dirty="0"/>
          </a:p>
        </p:txBody>
      </p:sp>
      <p:sp>
        <p:nvSpPr>
          <p:cNvPr id="177" name="TextBox 176"/>
          <p:cNvSpPr txBox="1"/>
          <p:nvPr/>
        </p:nvSpPr>
        <p:spPr>
          <a:xfrm>
            <a:off x="5917828" y="2514833"/>
            <a:ext cx="164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Occulting mask changer</a:t>
            </a:r>
          </a:p>
          <a:p>
            <a:r>
              <a:rPr lang="en-US" sz="800" dirty="0" smtClean="0"/>
              <a:t>(magnified for illustration)</a:t>
            </a:r>
            <a:endParaRPr lang="en-US" sz="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8264746" y="2485484"/>
            <a:ext cx="65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Lyot</a:t>
            </a:r>
            <a:endParaRPr lang="en-US" sz="800" dirty="0" smtClean="0"/>
          </a:p>
          <a:p>
            <a:r>
              <a:rPr lang="en-US" sz="800" dirty="0" smtClean="0"/>
              <a:t>mask changer</a:t>
            </a:r>
            <a:endParaRPr lang="en-US" sz="800" dirty="0"/>
          </a:p>
        </p:txBody>
      </p:sp>
      <p:cxnSp>
        <p:nvCxnSpPr>
          <p:cNvPr id="1048" name="Straight Connector 1047"/>
          <p:cNvCxnSpPr/>
          <p:nvPr/>
        </p:nvCxnSpPr>
        <p:spPr bwMode="auto">
          <a:xfrm>
            <a:off x="4800600" y="3733800"/>
            <a:ext cx="507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5559633" y="3733800"/>
            <a:ext cx="25175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0" name="TextBox 1049"/>
          <p:cNvSpPr txBox="1"/>
          <p:nvPr/>
        </p:nvSpPr>
        <p:spPr>
          <a:xfrm>
            <a:off x="5728592" y="5566573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1200" baseline="-25000" dirty="0" smtClean="0">
                <a:solidFill>
                  <a:srgbClr val="0070C0"/>
                </a:solidFill>
                <a:sym typeface="Symbol"/>
              </a:rPr>
              <a:t>1</a:t>
            </a:r>
            <a:endParaRPr lang="en-US" sz="1200" baseline="-25000" dirty="0">
              <a:solidFill>
                <a:srgbClr val="0070C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338802" y="5556474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sym typeface="Symbol"/>
              </a:rPr>
              <a:t></a:t>
            </a:r>
            <a:r>
              <a:rPr lang="en-US" sz="1200" baseline="-25000" dirty="0" smtClean="0">
                <a:solidFill>
                  <a:srgbClr val="00B050"/>
                </a:solidFill>
                <a:sym typeface="Symbol"/>
              </a:rPr>
              <a:t>2</a:t>
            </a:r>
            <a:endParaRPr lang="en-US" sz="1200" baseline="-25000" dirty="0">
              <a:solidFill>
                <a:srgbClr val="00B05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581496" y="5563834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en-US" sz="1200" baseline="-25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051" name="TextBox 1050"/>
          <p:cNvSpPr txBox="1"/>
          <p:nvPr/>
        </p:nvSpPr>
        <p:spPr>
          <a:xfrm>
            <a:off x="6819900" y="545579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2" name="TextBox 1051"/>
          <p:cNvSpPr txBox="1"/>
          <p:nvPr/>
        </p:nvSpPr>
        <p:spPr>
          <a:xfrm rot="16200000">
            <a:off x="4469580" y="3278476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HL</a:t>
            </a:r>
            <a:endParaRPr lang="en-US" sz="1200" dirty="0"/>
          </a:p>
        </p:txBody>
      </p:sp>
      <p:sp>
        <p:nvSpPr>
          <p:cNvPr id="188" name="TextBox 187"/>
          <p:cNvSpPr txBox="1"/>
          <p:nvPr/>
        </p:nvSpPr>
        <p:spPr>
          <a:xfrm rot="16200000">
            <a:off x="4470382" y="453493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50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1"/>
            <a:ext cx="6858000" cy="762000"/>
          </a:xfrm>
        </p:spPr>
        <p:txBody>
          <a:bodyPr/>
          <a:lstStyle/>
          <a:p>
            <a:r>
              <a:rPr lang="en-US" sz="2000" dirty="0"/>
              <a:t>Contrast simulations with AFTA pupil, aberrations and expected range of </a:t>
            </a:r>
            <a:r>
              <a:rPr lang="en-US" sz="2000" dirty="0" smtClean="0"/>
              <a:t>telescope pointing </a:t>
            </a:r>
            <a:r>
              <a:rPr lang="en-US" sz="2000" dirty="0"/>
              <a:t>jitter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76300" y="990600"/>
            <a:ext cx="8039100" cy="2514600"/>
          </a:xfrm>
        </p:spPr>
        <p:txBody>
          <a:bodyPr/>
          <a:lstStyle/>
          <a:p>
            <a:pPr lvl="1"/>
            <a:r>
              <a:rPr lang="en-US" sz="1600" dirty="0"/>
              <a:t>OMC in its “SP mode” provides the simplest design, lowest risk, easiest technology maturation, most benign set of requirements on the spacecraft and “use-as-is” telescope.  This translates to low cost/schedule risk and a design that has a high probability to pass thru the CATE process.</a:t>
            </a:r>
          </a:p>
          <a:p>
            <a:pPr lvl="1"/>
            <a:r>
              <a:rPr lang="en-US" sz="1600" dirty="0"/>
              <a:t>In its “HL mode”, the OMC affords the potential for greater science, </a:t>
            </a:r>
            <a:r>
              <a:rPr lang="en-US" sz="1600" dirty="0" smtClean="0"/>
              <a:t>taking advantage of good thermal stability in GEO and low telescope jitter for most of the RAW speed</a:t>
            </a:r>
            <a:endParaRPr lang="en-US" sz="16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7956"/>
            <a:ext cx="3768276" cy="295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24" y="2743200"/>
            <a:ext cx="376827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563731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=550nm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64661" y="6172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balance of science yield and engineering risk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971800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(Insensitive to jitter)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67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477000" cy="762000"/>
          </a:xfrm>
        </p:spPr>
        <p:txBody>
          <a:bodyPr/>
          <a:lstStyle/>
          <a:p>
            <a:r>
              <a:rPr lang="en-US" dirty="0" smtClean="0"/>
              <a:t>Observatory Pointing Jitter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3810000" cy="53340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indicate telescope LOS jitter less than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over a wide range of wheel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speeds, before LOWFS tip/tilt correction.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at wheel speed  ~10 and 26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rps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opportunities exist for further jitter optimization: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constraints,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strategies,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redesign,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LOWFS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067FEF-5467-47EF-989C-A389AA1AA8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9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44880"/>
            <a:ext cx="484632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4876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“Model uncertainty factor (MUF)” consistent with flight projects (MUF=2.5 for f&lt;20Hz, and MUF=6 for f&gt;40Hz, linear in between)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181600" y="39624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89285" y="3637241"/>
            <a:ext cx="2099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RWA operation range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C81BA"/>
      </a:accent1>
      <a:accent2>
        <a:srgbClr val="333399"/>
      </a:accent2>
      <a:accent3>
        <a:srgbClr val="AAAAAA"/>
      </a:accent3>
      <a:accent4>
        <a:srgbClr val="DADADA"/>
      </a:accent4>
      <a:accent5>
        <a:srgbClr val="FDC1D9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34124</TotalTime>
  <Words>1211</Words>
  <Application>Microsoft Office PowerPoint</Application>
  <PresentationFormat>On-screen Show (4:3)</PresentationFormat>
  <Paragraphs>280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ExEP template_print</vt:lpstr>
      <vt:lpstr>1_ExEP template_print</vt:lpstr>
      <vt:lpstr>1_Title &amp; Bullets</vt:lpstr>
      <vt:lpstr>AFTA-WFIRST Coronagraph Instrument  Status Report -- ExoPAG</vt:lpstr>
      <vt:lpstr>Outline</vt:lpstr>
      <vt:lpstr>PowerPoint Presentation</vt:lpstr>
      <vt:lpstr>AFTA Coronagraph Instrument</vt:lpstr>
      <vt:lpstr>Functional Block Diagram</vt:lpstr>
      <vt:lpstr>Star light suppression -- Technical Approach</vt:lpstr>
      <vt:lpstr>Primary Architecture:  Occulting Mask Coronagraph = Shaped Pupil + Hybrid Lyot</vt:lpstr>
      <vt:lpstr>Contrast simulations with AFTA pupil, aberrations and expected range of telescope pointing jitter</vt:lpstr>
      <vt:lpstr>Observatory Pointing Jitter Estimate</vt:lpstr>
      <vt:lpstr>Telescope Thermal Stability Estimate</vt:lpstr>
      <vt:lpstr>Instrument Layout within the Allocated Envelope</vt:lpstr>
      <vt:lpstr>Functional Modularized Instrument</vt:lpstr>
      <vt:lpstr>Active Optics</vt:lpstr>
      <vt:lpstr>Coronagraph Masks</vt:lpstr>
      <vt:lpstr>PowerPoint Presentation</vt:lpstr>
      <vt:lpstr>PowerPoint Presentation</vt:lpstr>
      <vt:lpstr>Org Chart</vt:lpstr>
      <vt:lpstr>Next Steps</vt:lpstr>
      <vt:lpstr>Summary</vt:lpstr>
      <vt:lpstr>Acknowledgement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Ozyildirim, Samantha (2745)</dc:creator>
  <cp:lastModifiedBy>Zhao, Feng (3830)</cp:lastModifiedBy>
  <cp:revision>214</cp:revision>
  <cp:lastPrinted>2013-10-09T15:31:31Z</cp:lastPrinted>
  <dcterms:created xsi:type="dcterms:W3CDTF">2013-02-20T00:26:34Z</dcterms:created>
  <dcterms:modified xsi:type="dcterms:W3CDTF">2013-12-31T21:12:38Z</dcterms:modified>
</cp:coreProperties>
</file>